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4"/>
    <p:sldMasterId id="2147483679" r:id="rId5"/>
    <p:sldMasterId id="2147483665" r:id="rId6"/>
  </p:sldMasterIdLst>
  <p:notesMasterIdLst>
    <p:notesMasterId r:id="rId40"/>
  </p:notesMasterIdLst>
  <p:handoutMasterIdLst>
    <p:handoutMasterId r:id="rId41"/>
  </p:handoutMasterIdLst>
  <p:sldIdLst>
    <p:sldId id="323" r:id="rId7"/>
    <p:sldId id="295" r:id="rId8"/>
    <p:sldId id="299" r:id="rId9"/>
    <p:sldId id="357" r:id="rId10"/>
    <p:sldId id="358" r:id="rId11"/>
    <p:sldId id="343" r:id="rId12"/>
    <p:sldId id="330" r:id="rId13"/>
    <p:sldId id="342" r:id="rId14"/>
    <p:sldId id="340" r:id="rId15"/>
    <p:sldId id="341" r:id="rId16"/>
    <p:sldId id="300" r:id="rId17"/>
    <p:sldId id="318" r:id="rId18"/>
    <p:sldId id="329" r:id="rId19"/>
    <p:sldId id="348" r:id="rId20"/>
    <p:sldId id="331" r:id="rId21"/>
    <p:sldId id="339" r:id="rId22"/>
    <p:sldId id="346" r:id="rId23"/>
    <p:sldId id="349" r:id="rId24"/>
    <p:sldId id="345" r:id="rId25"/>
    <p:sldId id="332" r:id="rId26"/>
    <p:sldId id="319" r:id="rId27"/>
    <p:sldId id="301" r:id="rId28"/>
    <p:sldId id="354" r:id="rId29"/>
    <p:sldId id="352" r:id="rId30"/>
    <p:sldId id="314" r:id="rId31"/>
    <p:sldId id="359" r:id="rId32"/>
    <p:sldId id="355" r:id="rId33"/>
    <p:sldId id="333" r:id="rId34"/>
    <p:sldId id="334" r:id="rId35"/>
    <p:sldId id="335" r:id="rId36"/>
    <p:sldId id="336" r:id="rId37"/>
    <p:sldId id="337" r:id="rId38"/>
    <p:sldId id="338" r:id="rId39"/>
  </p:sldIdLst>
  <p:sldSz cx="14630400" cy="8229600"/>
  <p:notesSz cx="8229600" cy="146304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A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3929" autoAdjust="0"/>
  </p:normalViewPr>
  <p:slideViewPr>
    <p:cSldViewPr snapToGrid="0" snapToObjects="1">
      <p:cViewPr varScale="1">
        <p:scale>
          <a:sx n="46" d="100"/>
          <a:sy n="46" d="100"/>
        </p:scale>
        <p:origin x="1056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4278" y="12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microsoft.com/office/2016/11/relationships/changesInfo" Target="changesInfos/changesInfo1.xml"/><Relationship Id="rId20" Type="http://schemas.openxmlformats.org/officeDocument/2006/relationships/slide" Target="slides/slide14.xml"/><Relationship Id="rId41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ne Mork Hamre" userId="0adbdd9f-1969-4fbc-a3f5-fdbc86f4ea4e" providerId="ADAL" clId="{F0164D0B-D1D3-4B70-BCF6-6BEF91FB7FF5}"/>
    <pc:docChg chg="modSld">
      <pc:chgData name="Hanne Mork Hamre" userId="0adbdd9f-1969-4fbc-a3f5-fdbc86f4ea4e" providerId="ADAL" clId="{F0164D0B-D1D3-4B70-BCF6-6BEF91FB7FF5}" dt="2024-09-04T13:31:53.948" v="30" actId="20577"/>
      <pc:docMkLst>
        <pc:docMk/>
      </pc:docMkLst>
      <pc:sldChg chg="modNotesTx">
        <pc:chgData name="Hanne Mork Hamre" userId="0adbdd9f-1969-4fbc-a3f5-fdbc86f4ea4e" providerId="ADAL" clId="{F0164D0B-D1D3-4B70-BCF6-6BEF91FB7FF5}" dt="2024-09-04T13:29:28.083" v="1" actId="20577"/>
        <pc:sldMkLst>
          <pc:docMk/>
          <pc:sldMk cId="3346401716" sldId="295"/>
        </pc:sldMkLst>
      </pc:sldChg>
      <pc:sldChg chg="modNotesTx">
        <pc:chgData name="Hanne Mork Hamre" userId="0adbdd9f-1969-4fbc-a3f5-fdbc86f4ea4e" providerId="ADAL" clId="{F0164D0B-D1D3-4B70-BCF6-6BEF91FB7FF5}" dt="2024-09-04T13:29:30.577" v="2" actId="20577"/>
        <pc:sldMkLst>
          <pc:docMk/>
          <pc:sldMk cId="3327672247" sldId="299"/>
        </pc:sldMkLst>
      </pc:sldChg>
      <pc:sldChg chg="modNotesTx">
        <pc:chgData name="Hanne Mork Hamre" userId="0adbdd9f-1969-4fbc-a3f5-fdbc86f4ea4e" providerId="ADAL" clId="{F0164D0B-D1D3-4B70-BCF6-6BEF91FB7FF5}" dt="2024-09-04T13:29:51.131" v="9" actId="20577"/>
        <pc:sldMkLst>
          <pc:docMk/>
          <pc:sldMk cId="695676250" sldId="300"/>
        </pc:sldMkLst>
      </pc:sldChg>
      <pc:sldChg chg="modNotesTx">
        <pc:chgData name="Hanne Mork Hamre" userId="0adbdd9f-1969-4fbc-a3f5-fdbc86f4ea4e" providerId="ADAL" clId="{F0164D0B-D1D3-4B70-BCF6-6BEF91FB7FF5}" dt="2024-09-04T13:30:56.909" v="21" actId="20577"/>
        <pc:sldMkLst>
          <pc:docMk/>
          <pc:sldMk cId="1547717851" sldId="314"/>
        </pc:sldMkLst>
      </pc:sldChg>
      <pc:sldChg chg="modNotesTx">
        <pc:chgData name="Hanne Mork Hamre" userId="0adbdd9f-1969-4fbc-a3f5-fdbc86f4ea4e" providerId="ADAL" clId="{F0164D0B-D1D3-4B70-BCF6-6BEF91FB7FF5}" dt="2024-09-04T13:29:54.174" v="10" actId="20577"/>
        <pc:sldMkLst>
          <pc:docMk/>
          <pc:sldMk cId="4244485899" sldId="318"/>
        </pc:sldMkLst>
      </pc:sldChg>
      <pc:sldChg chg="modNotesTx">
        <pc:chgData name="Hanne Mork Hamre" userId="0adbdd9f-1969-4fbc-a3f5-fdbc86f4ea4e" providerId="ADAL" clId="{F0164D0B-D1D3-4B70-BCF6-6BEF91FB7FF5}" dt="2024-09-04T13:30:47.400" v="19" actId="20577"/>
        <pc:sldMkLst>
          <pc:docMk/>
          <pc:sldMk cId="135179576" sldId="319"/>
        </pc:sldMkLst>
      </pc:sldChg>
      <pc:sldChg chg="modNotesTx">
        <pc:chgData name="Hanne Mork Hamre" userId="0adbdd9f-1969-4fbc-a3f5-fdbc86f4ea4e" providerId="ADAL" clId="{F0164D0B-D1D3-4B70-BCF6-6BEF91FB7FF5}" dt="2024-09-04T13:29:24.741" v="0" actId="20577"/>
        <pc:sldMkLst>
          <pc:docMk/>
          <pc:sldMk cId="619026777" sldId="323"/>
        </pc:sldMkLst>
      </pc:sldChg>
      <pc:sldChg chg="modNotesTx">
        <pc:chgData name="Hanne Mork Hamre" userId="0adbdd9f-1969-4fbc-a3f5-fdbc86f4ea4e" providerId="ADAL" clId="{F0164D0B-D1D3-4B70-BCF6-6BEF91FB7FF5}" dt="2024-09-04T13:30:13.148" v="13" actId="20577"/>
        <pc:sldMkLst>
          <pc:docMk/>
          <pc:sldMk cId="1462610455" sldId="329"/>
        </pc:sldMkLst>
      </pc:sldChg>
      <pc:sldChg chg="modNotesTx">
        <pc:chgData name="Hanne Mork Hamre" userId="0adbdd9f-1969-4fbc-a3f5-fdbc86f4ea4e" providerId="ADAL" clId="{F0164D0B-D1D3-4B70-BCF6-6BEF91FB7FF5}" dt="2024-09-04T13:31:38.207" v="29" actId="20577"/>
        <pc:sldMkLst>
          <pc:docMk/>
          <pc:sldMk cId="1283368954" sldId="330"/>
        </pc:sldMkLst>
      </pc:sldChg>
      <pc:sldChg chg="modNotesTx">
        <pc:chgData name="Hanne Mork Hamre" userId="0adbdd9f-1969-4fbc-a3f5-fdbc86f4ea4e" providerId="ADAL" clId="{F0164D0B-D1D3-4B70-BCF6-6BEF91FB7FF5}" dt="2024-09-04T13:30:25.229" v="14" actId="20577"/>
        <pc:sldMkLst>
          <pc:docMk/>
          <pc:sldMk cId="2039002032" sldId="331"/>
        </pc:sldMkLst>
      </pc:sldChg>
      <pc:sldChg chg="modNotesTx">
        <pc:chgData name="Hanne Mork Hamre" userId="0adbdd9f-1969-4fbc-a3f5-fdbc86f4ea4e" providerId="ADAL" clId="{F0164D0B-D1D3-4B70-BCF6-6BEF91FB7FF5}" dt="2024-09-04T13:30:44.691" v="18" actId="20577"/>
        <pc:sldMkLst>
          <pc:docMk/>
          <pc:sldMk cId="65325760" sldId="332"/>
        </pc:sldMkLst>
      </pc:sldChg>
      <pc:sldChg chg="modNotesTx">
        <pc:chgData name="Hanne Mork Hamre" userId="0adbdd9f-1969-4fbc-a3f5-fdbc86f4ea4e" providerId="ADAL" clId="{F0164D0B-D1D3-4B70-BCF6-6BEF91FB7FF5}" dt="2024-09-04T13:31:06.817" v="24" actId="20577"/>
        <pc:sldMkLst>
          <pc:docMk/>
          <pc:sldMk cId="3137007506" sldId="335"/>
        </pc:sldMkLst>
      </pc:sldChg>
      <pc:sldChg chg="modNotesTx">
        <pc:chgData name="Hanne Mork Hamre" userId="0adbdd9f-1969-4fbc-a3f5-fdbc86f4ea4e" providerId="ADAL" clId="{F0164D0B-D1D3-4B70-BCF6-6BEF91FB7FF5}" dt="2024-09-04T13:31:09.310" v="25" actId="20577"/>
        <pc:sldMkLst>
          <pc:docMk/>
          <pc:sldMk cId="166486028" sldId="336"/>
        </pc:sldMkLst>
      </pc:sldChg>
      <pc:sldChg chg="modNotesTx">
        <pc:chgData name="Hanne Mork Hamre" userId="0adbdd9f-1969-4fbc-a3f5-fdbc86f4ea4e" providerId="ADAL" clId="{F0164D0B-D1D3-4B70-BCF6-6BEF91FB7FF5}" dt="2024-09-04T13:31:53.948" v="30" actId="20577"/>
        <pc:sldMkLst>
          <pc:docMk/>
          <pc:sldMk cId="2716057931" sldId="337"/>
        </pc:sldMkLst>
      </pc:sldChg>
      <pc:sldChg chg="modNotesTx">
        <pc:chgData name="Hanne Mork Hamre" userId="0adbdd9f-1969-4fbc-a3f5-fdbc86f4ea4e" providerId="ADAL" clId="{F0164D0B-D1D3-4B70-BCF6-6BEF91FB7FF5}" dt="2024-09-04T13:29:42.547" v="6" actId="20577"/>
        <pc:sldMkLst>
          <pc:docMk/>
          <pc:sldMk cId="54779146" sldId="340"/>
        </pc:sldMkLst>
      </pc:sldChg>
      <pc:sldChg chg="modNotesTx">
        <pc:chgData name="Hanne Mork Hamre" userId="0adbdd9f-1969-4fbc-a3f5-fdbc86f4ea4e" providerId="ADAL" clId="{F0164D0B-D1D3-4B70-BCF6-6BEF91FB7FF5}" dt="2024-09-04T13:29:48.726" v="8" actId="20577"/>
        <pc:sldMkLst>
          <pc:docMk/>
          <pc:sldMk cId="718356227" sldId="341"/>
        </pc:sldMkLst>
      </pc:sldChg>
      <pc:sldChg chg="modNotesTx">
        <pc:chgData name="Hanne Mork Hamre" userId="0adbdd9f-1969-4fbc-a3f5-fdbc86f4ea4e" providerId="ADAL" clId="{F0164D0B-D1D3-4B70-BCF6-6BEF91FB7FF5}" dt="2024-09-04T13:31:32.530" v="28" actId="20577"/>
        <pc:sldMkLst>
          <pc:docMk/>
          <pc:sldMk cId="370804395" sldId="342"/>
        </pc:sldMkLst>
      </pc:sldChg>
      <pc:sldChg chg="modNotesTx">
        <pc:chgData name="Hanne Mork Hamre" userId="0adbdd9f-1969-4fbc-a3f5-fdbc86f4ea4e" providerId="ADAL" clId="{F0164D0B-D1D3-4B70-BCF6-6BEF91FB7FF5}" dt="2024-09-04T13:29:38.908" v="5" actId="20577"/>
        <pc:sldMkLst>
          <pc:docMk/>
          <pc:sldMk cId="2666657620" sldId="343"/>
        </pc:sldMkLst>
      </pc:sldChg>
      <pc:sldChg chg="modNotesTx">
        <pc:chgData name="Hanne Mork Hamre" userId="0adbdd9f-1969-4fbc-a3f5-fdbc86f4ea4e" providerId="ADAL" clId="{F0164D0B-D1D3-4B70-BCF6-6BEF91FB7FF5}" dt="2024-09-04T13:30:41.317" v="17" actId="20577"/>
        <pc:sldMkLst>
          <pc:docMk/>
          <pc:sldMk cId="3265772299" sldId="345"/>
        </pc:sldMkLst>
      </pc:sldChg>
      <pc:sldChg chg="modNotesTx">
        <pc:chgData name="Hanne Mork Hamre" userId="0adbdd9f-1969-4fbc-a3f5-fdbc86f4ea4e" providerId="ADAL" clId="{F0164D0B-D1D3-4B70-BCF6-6BEF91FB7FF5}" dt="2024-09-04T13:30:35.212" v="15" actId="20577"/>
        <pc:sldMkLst>
          <pc:docMk/>
          <pc:sldMk cId="335607340" sldId="346"/>
        </pc:sldMkLst>
      </pc:sldChg>
      <pc:sldChg chg="modNotesTx">
        <pc:chgData name="Hanne Mork Hamre" userId="0adbdd9f-1969-4fbc-a3f5-fdbc86f4ea4e" providerId="ADAL" clId="{F0164D0B-D1D3-4B70-BCF6-6BEF91FB7FF5}" dt="2024-09-04T13:30:10.171" v="12" actId="20577"/>
        <pc:sldMkLst>
          <pc:docMk/>
          <pc:sldMk cId="3914834324" sldId="348"/>
        </pc:sldMkLst>
      </pc:sldChg>
      <pc:sldChg chg="modNotesTx">
        <pc:chgData name="Hanne Mork Hamre" userId="0adbdd9f-1969-4fbc-a3f5-fdbc86f4ea4e" providerId="ADAL" clId="{F0164D0B-D1D3-4B70-BCF6-6BEF91FB7FF5}" dt="2024-09-04T13:30:38.558" v="16" actId="20577"/>
        <pc:sldMkLst>
          <pc:docMk/>
          <pc:sldMk cId="2859688016" sldId="349"/>
        </pc:sldMkLst>
      </pc:sldChg>
      <pc:sldChg chg="modNotesTx">
        <pc:chgData name="Hanne Mork Hamre" userId="0adbdd9f-1969-4fbc-a3f5-fdbc86f4ea4e" providerId="ADAL" clId="{F0164D0B-D1D3-4B70-BCF6-6BEF91FB7FF5}" dt="2024-09-04T13:30:51.538" v="20" actId="20577"/>
        <pc:sldMkLst>
          <pc:docMk/>
          <pc:sldMk cId="1006486455" sldId="354"/>
        </pc:sldMkLst>
      </pc:sldChg>
      <pc:sldChg chg="modNotesTx">
        <pc:chgData name="Hanne Mork Hamre" userId="0adbdd9f-1969-4fbc-a3f5-fdbc86f4ea4e" providerId="ADAL" clId="{F0164D0B-D1D3-4B70-BCF6-6BEF91FB7FF5}" dt="2024-09-04T13:31:00.713" v="23" actId="20577"/>
        <pc:sldMkLst>
          <pc:docMk/>
          <pc:sldMk cId="4014125165" sldId="355"/>
        </pc:sldMkLst>
      </pc:sldChg>
      <pc:sldChg chg="modNotesTx">
        <pc:chgData name="Hanne Mork Hamre" userId="0adbdd9f-1969-4fbc-a3f5-fdbc86f4ea4e" providerId="ADAL" clId="{F0164D0B-D1D3-4B70-BCF6-6BEF91FB7FF5}" dt="2024-09-04T13:29:33.196" v="3" actId="20577"/>
        <pc:sldMkLst>
          <pc:docMk/>
          <pc:sldMk cId="2982428667" sldId="357"/>
        </pc:sldMkLst>
      </pc:sldChg>
      <pc:sldChg chg="modNotesTx">
        <pc:chgData name="Hanne Mork Hamre" userId="0adbdd9f-1969-4fbc-a3f5-fdbc86f4ea4e" providerId="ADAL" clId="{F0164D0B-D1D3-4B70-BCF6-6BEF91FB7FF5}" dt="2024-09-04T13:29:35.773" v="4" actId="20577"/>
        <pc:sldMkLst>
          <pc:docMk/>
          <pc:sldMk cId="3847671859" sldId="358"/>
        </pc:sldMkLst>
      </pc:sldChg>
      <pc:sldChg chg="modNotesTx">
        <pc:chgData name="Hanne Mork Hamre" userId="0adbdd9f-1969-4fbc-a3f5-fdbc86f4ea4e" providerId="ADAL" clId="{F0164D0B-D1D3-4B70-BCF6-6BEF91FB7FF5}" dt="2024-09-04T13:30:58.728" v="22" actId="20577"/>
        <pc:sldMkLst>
          <pc:docMk/>
          <pc:sldMk cId="4057566302" sldId="359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0C01575-BDE5-0551-3770-8A058A6CC03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3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6ABF78-BB38-EF44-1688-209A94431F6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660900" y="0"/>
            <a:ext cx="3567113" cy="733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D417A5-FAE8-45B6-AE9D-50581724EFBF}" type="datetimeFigureOut">
              <a:rPr lang="nb-NO" smtClean="0"/>
              <a:t>04.09.2024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5C9163-D4F4-F69D-15A4-4F6798AE12A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3896975"/>
            <a:ext cx="3565525" cy="733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BCFB83-37BB-73AB-081D-DF18E5E1FF2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660900" y="13896975"/>
            <a:ext cx="3567113" cy="733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94676D-CC5C-4078-BA6E-226291498B9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742944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1152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48828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684976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920049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924867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812501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693538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813494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764532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764398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375613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95921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51243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244936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835910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035392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888317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518863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274472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681989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839353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422271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771293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endParaRPr lang="nb-NO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1741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35035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02930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220961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781633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471800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336255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058218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592260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86629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B4FAE-0D38-B375-4EDD-5027888E11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28800" y="1346836"/>
            <a:ext cx="10972800" cy="2865120"/>
          </a:xfrm>
        </p:spPr>
        <p:txBody>
          <a:bodyPr anchor="b">
            <a:normAutofit/>
          </a:bodyPr>
          <a:lstStyle>
            <a:lvl1pPr algn="ctr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Tittel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presentasjonen</a:t>
            </a:r>
            <a:endParaRPr lang="nb-NO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2FB69C-2937-503E-D5AB-6961500AF6E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28800" y="4322446"/>
            <a:ext cx="10972800" cy="1986914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 dirty="0" err="1"/>
              <a:t>Skriv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undertittel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sier</a:t>
            </a:r>
            <a:r>
              <a:rPr lang="en-US" dirty="0"/>
              <a:t> </a:t>
            </a:r>
            <a:r>
              <a:rPr lang="en-US" dirty="0" err="1"/>
              <a:t>litt</a:t>
            </a:r>
            <a:r>
              <a:rPr lang="en-US" dirty="0"/>
              <a:t> </a:t>
            </a:r>
            <a:r>
              <a:rPr lang="en-US" dirty="0" err="1"/>
              <a:t>mer</a:t>
            </a:r>
            <a:endParaRPr lang="nb-NO" dirty="0"/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25EB95CB-65D2-8823-36FD-D107DE619F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36268" y="7085806"/>
            <a:ext cx="5757863" cy="63976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av </a:t>
            </a:r>
            <a:r>
              <a:rPr lang="en-US" dirty="0" err="1"/>
              <a:t>Ditt</a:t>
            </a:r>
            <a:r>
              <a:rPr lang="en-US" dirty="0"/>
              <a:t> </a:t>
            </a:r>
            <a:r>
              <a:rPr lang="en-US" dirty="0" err="1"/>
              <a:t>Navn</a:t>
            </a:r>
            <a:r>
              <a:rPr lang="en-US" dirty="0"/>
              <a:t> | 03.08.2023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44974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remhevet tall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CBC1E-2ED4-7937-2656-D135411B600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28800" y="1346200"/>
            <a:ext cx="10972800" cy="2865438"/>
          </a:xfrm>
        </p:spPr>
        <p:txBody>
          <a:bodyPr anchor="b">
            <a:normAutofit/>
          </a:bodyPr>
          <a:lstStyle>
            <a:lvl1pPr algn="ctr">
              <a:defRPr sz="16600">
                <a:latin typeface="Georgia Pro" panose="02040502050405020303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??</a:t>
            </a:r>
            <a:endParaRPr lang="nb-NO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49A10F-BBB7-962E-BBA3-B090E46ECF1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28800" y="4322763"/>
            <a:ext cx="10972800" cy="19859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skriv</a:t>
            </a:r>
            <a:r>
              <a:rPr lang="en-US" dirty="0"/>
              <a:t> inn et tall </a:t>
            </a:r>
            <a:r>
              <a:rPr lang="en-US" dirty="0" err="1"/>
              <a:t>eller</a:t>
            </a:r>
            <a:r>
              <a:rPr lang="en-US" dirty="0"/>
              <a:t> et </a:t>
            </a:r>
            <a:r>
              <a:rPr lang="en-US" dirty="0" err="1"/>
              <a:t>ord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litt</a:t>
            </a:r>
            <a:r>
              <a:rPr lang="en-US" dirty="0"/>
              <a:t> </a:t>
            </a:r>
            <a:r>
              <a:rPr lang="en-US" dirty="0" err="1"/>
              <a:t>tekst</a:t>
            </a:r>
            <a:r>
              <a:rPr lang="en-US" dirty="0"/>
              <a:t>.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39008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mhevet teks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049A10F-BBB7-962E-BBA3-B090E46ECF1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28800" y="3029991"/>
            <a:ext cx="10972800" cy="1985962"/>
          </a:xfrm>
        </p:spPr>
        <p:txBody>
          <a:bodyPr>
            <a:normAutofit/>
          </a:bodyPr>
          <a:lstStyle>
            <a:lvl1pPr marL="0" indent="0" algn="ctr">
              <a:buNone/>
              <a:defRPr sz="4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Skriv</a:t>
            </a:r>
            <a:r>
              <a:rPr lang="en-US" dirty="0"/>
              <a:t> </a:t>
            </a:r>
            <a:r>
              <a:rPr lang="en-US" dirty="0" err="1"/>
              <a:t>noe</a:t>
            </a:r>
            <a:r>
              <a:rPr lang="en-US" dirty="0"/>
              <a:t> </a:t>
            </a:r>
            <a:r>
              <a:rPr lang="en-US" dirty="0" err="1"/>
              <a:t>kort</a:t>
            </a:r>
            <a:r>
              <a:rPr lang="en-US" dirty="0"/>
              <a:t>.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034416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DE03F-F60E-477D-24C1-628E3B1DB0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5048" y="438150"/>
            <a:ext cx="6862928" cy="159067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err="1"/>
              <a:t>Overskrift</a:t>
            </a:r>
            <a:endParaRPr lang="nb-NO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4CD58D4-6893-A8B7-A309-07695851806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4575" y="2255974"/>
            <a:ext cx="3152775" cy="3154363"/>
          </a:xfrm>
          <a:prstGeom prst="roundRect">
            <a:avLst>
              <a:gd name="adj" fmla="val 6666"/>
            </a:avLst>
          </a:prstGeom>
        </p:spPr>
        <p:txBody>
          <a:bodyPr/>
          <a:lstStyle/>
          <a:p>
            <a:endParaRPr lang="nb-NO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5395F7D4-F6B0-077B-EE1C-337FBB8354B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15200" y="2236458"/>
            <a:ext cx="3152775" cy="3154363"/>
          </a:xfrm>
          <a:prstGeom prst="roundRect">
            <a:avLst>
              <a:gd name="adj" fmla="val 6666"/>
            </a:avLst>
          </a:prstGeom>
        </p:spPr>
        <p:txBody>
          <a:bodyPr/>
          <a:lstStyle/>
          <a:p>
            <a:endParaRPr lang="nb-NO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244637E-A3F3-833A-D475-4B8703D122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5048" y="5833953"/>
            <a:ext cx="3132302" cy="1449387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nb-NO" dirty="0"/>
              <a:t>Litt tekst under bildet.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790D081-1768-BCF3-A7AB-5DB1217B46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35674" y="5839920"/>
            <a:ext cx="3132302" cy="1449387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nb-NO" dirty="0"/>
              <a:t>Litt tekst under bildet.</a:t>
            </a:r>
          </a:p>
        </p:txBody>
      </p:sp>
    </p:spTree>
    <p:extLst>
      <p:ext uri="{BB962C8B-B14F-4D97-AF65-F5344CB8AC3E}">
        <p14:creationId xmlns:p14="http://schemas.microsoft.com/office/powerpoint/2010/main" val="33606021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DE03F-F60E-477D-24C1-628E3B1DB0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5048" y="438150"/>
            <a:ext cx="6862928" cy="159067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err="1"/>
              <a:t>Overskrift</a:t>
            </a:r>
            <a:endParaRPr lang="nb-NO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4CD58D4-6893-A8B7-A309-07695851806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08187" y="2255974"/>
            <a:ext cx="3152775" cy="3154363"/>
          </a:xfrm>
          <a:prstGeom prst="roundRect">
            <a:avLst>
              <a:gd name="adj" fmla="val 6666"/>
            </a:avLst>
          </a:prstGeom>
        </p:spPr>
        <p:txBody>
          <a:bodyPr/>
          <a:lstStyle/>
          <a:p>
            <a:endParaRPr lang="nb-NO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5395F7D4-F6B0-077B-EE1C-337FBB8354B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738812" y="2236458"/>
            <a:ext cx="3152775" cy="3154363"/>
          </a:xfrm>
          <a:prstGeom prst="roundRect">
            <a:avLst>
              <a:gd name="adj" fmla="val 6666"/>
            </a:avLst>
          </a:prstGeom>
        </p:spPr>
        <p:txBody>
          <a:bodyPr/>
          <a:lstStyle/>
          <a:p>
            <a:endParaRPr lang="nb-NO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244637E-A3F3-833A-D475-4B8703D122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28660" y="5833953"/>
            <a:ext cx="3132302" cy="1449387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nb-NO" dirty="0"/>
              <a:t>Litt tekst under bildet.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790D081-1768-BCF3-A7AB-5DB1217B46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59286" y="5839920"/>
            <a:ext cx="3132302" cy="1449387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nb-NO" dirty="0"/>
              <a:t>Litt tekst under bildet.</a:t>
            </a:r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82AC0F35-81E3-B5F5-1C56-00D228FEE7C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489911" y="2236458"/>
            <a:ext cx="3152775" cy="3154363"/>
          </a:xfrm>
          <a:prstGeom prst="roundRect">
            <a:avLst>
              <a:gd name="adj" fmla="val 6666"/>
            </a:avLst>
          </a:prstGeom>
        </p:spPr>
        <p:txBody>
          <a:bodyPr/>
          <a:lstStyle/>
          <a:p>
            <a:endParaRPr lang="nb-NO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7FFC3F6-90D2-2EDE-1596-E5CC3020CB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10385" y="5839920"/>
            <a:ext cx="3132302" cy="1449387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nb-NO" dirty="0"/>
              <a:t>Litt tekst under bildet.</a:t>
            </a:r>
          </a:p>
        </p:txBody>
      </p:sp>
    </p:spTree>
    <p:extLst>
      <p:ext uri="{BB962C8B-B14F-4D97-AF65-F5344CB8AC3E}">
        <p14:creationId xmlns:p14="http://schemas.microsoft.com/office/powerpoint/2010/main" val="12250901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fremhevede t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049A10F-BBB7-962E-BBA3-B090E46ECF1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1117" y="4322763"/>
            <a:ext cx="3605521" cy="206298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sett inn </a:t>
            </a:r>
            <a:r>
              <a:rPr lang="en-US" dirty="0" err="1"/>
              <a:t>tekst</a:t>
            </a:r>
            <a:endParaRPr lang="nb-NO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3898E33-89CB-F5DA-88DB-3101F41F2E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41117" y="1704975"/>
            <a:ext cx="3605521" cy="2409825"/>
          </a:xfrm>
        </p:spPr>
        <p:txBody>
          <a:bodyPr anchor="b">
            <a:normAutofit/>
          </a:bodyPr>
          <a:lstStyle>
            <a:lvl1pPr marL="0" indent="0" algn="ctr">
              <a:buNone/>
              <a:defRPr sz="13800">
                <a:latin typeface="Georgia Pro" panose="02040502050405020303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??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BEE738F1-D05F-5B26-80C2-BE004C96238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12440" y="1700367"/>
            <a:ext cx="3605521" cy="2409825"/>
          </a:xfrm>
        </p:spPr>
        <p:txBody>
          <a:bodyPr anchor="b">
            <a:normAutofit/>
          </a:bodyPr>
          <a:lstStyle>
            <a:lvl1pPr marL="0" indent="0" algn="ctr">
              <a:buNone/>
              <a:defRPr sz="13800">
                <a:latin typeface="Georgia Pro" panose="02040502050405020303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??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AC92656-7DA2-F086-C276-2F439B8CB1E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12439" y="4322763"/>
            <a:ext cx="3605522" cy="2063750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nb-NO" dirty="0"/>
              <a:t>sett inn tekst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40D919E9-3E91-66B7-5FF1-8D175C8E72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3762" y="1704975"/>
            <a:ext cx="3605521" cy="2409825"/>
          </a:xfrm>
        </p:spPr>
        <p:txBody>
          <a:bodyPr anchor="b">
            <a:normAutofit/>
          </a:bodyPr>
          <a:lstStyle>
            <a:lvl1pPr marL="0" indent="0" algn="ctr">
              <a:buNone/>
              <a:defRPr sz="13800">
                <a:latin typeface="Georgia Pro" panose="02040502050405020303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??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C283DD21-2038-F090-EB12-66E4A49C9D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83095" y="4327371"/>
            <a:ext cx="3605522" cy="2063750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nb-NO" dirty="0"/>
              <a:t>sett inn tekst</a:t>
            </a:r>
          </a:p>
        </p:txBody>
      </p:sp>
    </p:spTree>
    <p:extLst>
      <p:ext uri="{BB962C8B-B14F-4D97-AF65-F5344CB8AC3E}">
        <p14:creationId xmlns:p14="http://schemas.microsoft.com/office/powerpoint/2010/main" val="28677064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kjermsbil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1DFA149-0AEF-3CC3-DEF4-FDCF65D82E7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630400" cy="8229600"/>
          </a:xfrm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32056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runde kant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2CAEDA9-50DE-11A4-690B-6FE99D672EB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66787" y="719931"/>
            <a:ext cx="12696825" cy="6789738"/>
          </a:xfrm>
          <a:prstGeom prst="roundRect">
            <a:avLst>
              <a:gd name="adj" fmla="val 3045"/>
            </a:avLst>
          </a:prstGeom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718446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dslinje_Vertikal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33306D3-1874-FE66-D7BA-95CDE33F4782}"/>
              </a:ext>
            </a:extLst>
          </p:cNvPr>
          <p:cNvCxnSpPr>
            <a:cxnSpLocks/>
          </p:cNvCxnSpPr>
          <p:nvPr userDrawn="1"/>
        </p:nvCxnSpPr>
        <p:spPr>
          <a:xfrm>
            <a:off x="9635329" y="-196645"/>
            <a:ext cx="0" cy="8691716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FC10065-93F5-C234-B694-D0EB83C890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6475" y="894734"/>
            <a:ext cx="6308725" cy="2851356"/>
          </a:xfrm>
        </p:spPr>
        <p:txBody>
          <a:bodyPr anchor="t">
            <a:normAutofit/>
          </a:bodyPr>
          <a:lstStyle>
            <a:lvl1pPr>
              <a:defRPr sz="7200"/>
            </a:lvl1pPr>
          </a:lstStyle>
          <a:p>
            <a:r>
              <a:rPr lang="en-US" dirty="0" err="1"/>
              <a:t>Skriv</a:t>
            </a:r>
            <a:r>
              <a:rPr lang="en-US" dirty="0"/>
              <a:t> inn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overskrift</a:t>
            </a:r>
            <a:r>
              <a:rPr lang="en-US" dirty="0"/>
              <a:t> her</a:t>
            </a:r>
            <a:endParaRPr lang="nb-NO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33EFD84-E8A6-DD65-BDFF-7634CDFBA2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00442" y="1190139"/>
            <a:ext cx="2871377" cy="933628"/>
          </a:xfrm>
        </p:spPr>
        <p:txBody>
          <a:bodyPr anchor="b"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60AA80CC-62E1-A81B-ED93-5C0154D746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00442" y="2123767"/>
            <a:ext cx="2871377" cy="93362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nb-NO" dirty="0"/>
              <a:t>Litt mer utfyllende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94A2135-7B30-491E-600C-693CF9BC431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61475" y="1764889"/>
            <a:ext cx="747713" cy="717755"/>
          </a:xfrm>
          <a:prstGeom prst="roundRect">
            <a:avLst>
              <a:gd name="adj" fmla="val 28996"/>
            </a:avLst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nb-NO" dirty="0"/>
              <a:t>?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0BCB43BB-2CEB-317F-DBF5-408EB284D6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61475" y="2998836"/>
            <a:ext cx="747713" cy="717755"/>
          </a:xfrm>
          <a:prstGeom prst="roundRect">
            <a:avLst>
              <a:gd name="adj" fmla="val 28996"/>
            </a:avLst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?</a:t>
            </a:r>
            <a:endParaRPr lang="nb-NO" dirty="0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3EB66A3F-0B6F-2229-ADBC-AEF1266B9E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61474" y="4286862"/>
            <a:ext cx="747713" cy="717755"/>
          </a:xfrm>
          <a:prstGeom prst="roundRect">
            <a:avLst>
              <a:gd name="adj" fmla="val 28996"/>
            </a:avLst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?</a:t>
            </a:r>
            <a:endParaRPr lang="nb-NO" dirty="0"/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C503BA54-08DA-DBDE-0751-AF401CD6FD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261473" y="5520809"/>
            <a:ext cx="747713" cy="717755"/>
          </a:xfrm>
          <a:prstGeom prst="roundRect">
            <a:avLst>
              <a:gd name="adj" fmla="val 28996"/>
            </a:avLst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?</a:t>
            </a:r>
            <a:endParaRPr lang="nb-NO" dirty="0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E76350B8-EEFE-3526-9CBF-0A9884164F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03169" y="2438835"/>
            <a:ext cx="2871377" cy="933628"/>
          </a:xfrm>
        </p:spPr>
        <p:txBody>
          <a:bodyPr anchor="b"/>
          <a:lstStyle>
            <a:lvl1pPr marL="0" indent="0" algn="r">
              <a:buNone/>
              <a:defRPr>
                <a:latin typeface="+mj-lt"/>
              </a:defRPr>
            </a:lvl1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F5FBA12E-EC4A-3B25-FA99-9D0E378F47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03169" y="3372463"/>
            <a:ext cx="2871377" cy="933628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nb-NO" dirty="0"/>
              <a:t>Litt mer utfyllende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96CB5297-DD58-68DE-A5CA-CD3EC1ED0A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303242" y="3712111"/>
            <a:ext cx="2871377" cy="933628"/>
          </a:xfrm>
        </p:spPr>
        <p:txBody>
          <a:bodyPr anchor="b"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AF790465-A200-CA68-C13C-204DE90E101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303242" y="4645739"/>
            <a:ext cx="2871377" cy="93362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nb-NO" dirty="0"/>
              <a:t>Litt mer utfyllende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02E818CD-06CE-401F-7714-59D82B5B37E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03169" y="5009968"/>
            <a:ext cx="2871377" cy="933628"/>
          </a:xfrm>
        </p:spPr>
        <p:txBody>
          <a:bodyPr anchor="b"/>
          <a:lstStyle>
            <a:lvl1pPr marL="0" indent="0" algn="r">
              <a:buNone/>
              <a:defRPr>
                <a:latin typeface="+mj-lt"/>
              </a:defRPr>
            </a:lvl1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C485EECD-E078-91E5-1221-95F33485D88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03169" y="5943596"/>
            <a:ext cx="2871377" cy="933628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nb-NO" dirty="0"/>
              <a:t>Litt mer utfyllende</a:t>
            </a:r>
          </a:p>
        </p:txBody>
      </p:sp>
    </p:spTree>
    <p:extLst>
      <p:ext uri="{BB962C8B-B14F-4D97-AF65-F5344CB8AC3E}">
        <p14:creationId xmlns:p14="http://schemas.microsoft.com/office/powerpoint/2010/main" val="22870616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dslinje_Horisontal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33306D3-1874-FE66-D7BA-95CDE33F4782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7315200" y="-3076489"/>
            <a:ext cx="0" cy="151200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FC10065-93F5-C234-B694-D0EB83C890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1938" y="727402"/>
            <a:ext cx="11566525" cy="1141161"/>
          </a:xfrm>
        </p:spPr>
        <p:txBody>
          <a:bodyPr anchor="t">
            <a:normAutofit/>
          </a:bodyPr>
          <a:lstStyle>
            <a:lvl1pPr algn="ctr">
              <a:defRPr sz="7200"/>
            </a:lvl1pPr>
          </a:lstStyle>
          <a:p>
            <a:r>
              <a:rPr lang="en-US" dirty="0" err="1"/>
              <a:t>Skriv</a:t>
            </a:r>
            <a:r>
              <a:rPr lang="en-US" dirty="0"/>
              <a:t> inn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overskrift</a:t>
            </a:r>
            <a:r>
              <a:rPr lang="en-US" dirty="0"/>
              <a:t> her</a:t>
            </a:r>
            <a:endParaRPr lang="nb-NO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33EFD84-E8A6-DD65-BDFF-7634CDFBA2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74947" y="2147169"/>
            <a:ext cx="2871377" cy="933628"/>
          </a:xfrm>
        </p:spPr>
        <p:txBody>
          <a:bodyPr anchor="b"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60AA80CC-62E1-A81B-ED93-5C0154D746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74947" y="3080797"/>
            <a:ext cx="2871377" cy="93362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nb-NO" dirty="0"/>
              <a:t>Litt mer utfyllende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94A2135-7B30-491E-600C-693CF9BC431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42844" y="4124634"/>
            <a:ext cx="747713" cy="717755"/>
          </a:xfrm>
          <a:prstGeom prst="roundRect">
            <a:avLst>
              <a:gd name="adj" fmla="val 28996"/>
            </a:avLst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nb-NO" dirty="0"/>
              <a:t>?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0BCB43BB-2CEB-317F-DBF5-408EB284D6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44491" y="4016712"/>
            <a:ext cx="747713" cy="717755"/>
          </a:xfrm>
          <a:prstGeom prst="roundRect">
            <a:avLst>
              <a:gd name="adj" fmla="val 28996"/>
            </a:avLst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?</a:t>
            </a:r>
            <a:endParaRPr lang="nb-NO" dirty="0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3EB66A3F-0B6F-2229-ADBC-AEF1266B9E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46138" y="4106388"/>
            <a:ext cx="747713" cy="717755"/>
          </a:xfrm>
          <a:prstGeom prst="roundRect">
            <a:avLst>
              <a:gd name="adj" fmla="val 28996"/>
            </a:avLst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?</a:t>
            </a:r>
            <a:endParaRPr lang="nb-NO" dirty="0"/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C503BA54-08DA-DBDE-0751-AF401CD6FD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447784" y="4035920"/>
            <a:ext cx="747713" cy="717755"/>
          </a:xfrm>
          <a:prstGeom prst="roundRect">
            <a:avLst>
              <a:gd name="adj" fmla="val 28996"/>
            </a:avLst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?</a:t>
            </a:r>
            <a:endParaRPr lang="nb-NO" dirty="0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E76350B8-EEFE-3526-9CBF-0A9884164F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44491" y="5013073"/>
            <a:ext cx="2871377" cy="933628"/>
          </a:xfrm>
        </p:spPr>
        <p:txBody>
          <a:bodyPr anchor="b"/>
          <a:lstStyle>
            <a:lvl1pPr marL="0" indent="0" algn="l">
              <a:buNone/>
              <a:defRPr>
                <a:latin typeface="+mj-lt"/>
              </a:defRPr>
            </a:lvl1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F5FBA12E-EC4A-3B25-FA99-9D0E378F47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44491" y="5946701"/>
            <a:ext cx="2871377" cy="933628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</a:lstStyle>
          <a:p>
            <a:pPr lvl="0"/>
            <a:r>
              <a:rPr lang="nb-NO" dirty="0"/>
              <a:t>Litt mer utfyllende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96CB5297-DD58-68DE-A5CA-CD3EC1ED0A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447784" y="5013073"/>
            <a:ext cx="2871377" cy="933628"/>
          </a:xfrm>
        </p:spPr>
        <p:txBody>
          <a:bodyPr anchor="b"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AF790465-A200-CA68-C13C-204DE90E101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447784" y="5946701"/>
            <a:ext cx="2871377" cy="93362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nb-NO" dirty="0"/>
              <a:t>Litt mer utfyllende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02E818CD-06CE-401F-7714-59D82B5B37E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46138" y="2147169"/>
            <a:ext cx="2871377" cy="933628"/>
          </a:xfrm>
        </p:spPr>
        <p:txBody>
          <a:bodyPr anchor="b"/>
          <a:lstStyle>
            <a:lvl1pPr marL="0" indent="0" algn="l">
              <a:buNone/>
              <a:defRPr>
                <a:latin typeface="+mj-lt"/>
              </a:defRPr>
            </a:lvl1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C485EECD-E078-91E5-1221-95F33485D88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46138" y="3080797"/>
            <a:ext cx="2871377" cy="933628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</a:lstStyle>
          <a:p>
            <a:pPr lvl="0"/>
            <a:r>
              <a:rPr lang="nb-NO" dirty="0"/>
              <a:t>Litt mer utfyllende</a:t>
            </a:r>
          </a:p>
        </p:txBody>
      </p:sp>
    </p:spTree>
    <p:extLst>
      <p:ext uri="{BB962C8B-B14F-4D97-AF65-F5344CB8AC3E}">
        <p14:creationId xmlns:p14="http://schemas.microsoft.com/office/powerpoint/2010/main" val="39016618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em med beina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8D22247-B351-06FD-66F8-7D1FDE2839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27498" y="650823"/>
            <a:ext cx="3375404" cy="543028"/>
          </a:xfrm>
          <a:prstGeom prst="round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1BA7C5A-63A3-251C-9714-46D83D7355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70100" y="1739900"/>
            <a:ext cx="10490200" cy="2871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>
                <a:latin typeface="+mj-lt"/>
              </a:defRPr>
            </a:lvl1pPr>
          </a:lstStyle>
          <a:p>
            <a:pPr lvl="0"/>
            <a:r>
              <a:rPr lang="en-US" dirty="0" err="1"/>
              <a:t>Skriv</a:t>
            </a:r>
            <a:r>
              <a:rPr lang="en-US" dirty="0"/>
              <a:t> inn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påstand</a:t>
            </a:r>
            <a:endParaRPr lang="nb-NO" dirty="0"/>
          </a:p>
        </p:txBody>
      </p:sp>
      <p:pic>
        <p:nvPicPr>
          <p:cNvPr id="14" name="Graphic 13" descr="Shoe footprints outline">
            <a:extLst>
              <a:ext uri="{FF2B5EF4-FFF2-40B4-BE49-F238E27FC236}">
                <a16:creationId xmlns:a16="http://schemas.microsoft.com/office/drawing/2014/main" id="{40753808-6B8D-1228-D982-9B77A45DDA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58001" y="6388879"/>
            <a:ext cx="914400" cy="914400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23CDE00-C512-E2F0-E0A3-84B7DFF0DA5D}"/>
              </a:ext>
            </a:extLst>
          </p:cNvPr>
          <p:cNvCxnSpPr>
            <a:cxnSpLocks/>
            <a:stCxn id="14" idx="1"/>
          </p:cNvCxnSpPr>
          <p:nvPr userDrawn="1"/>
        </p:nvCxnSpPr>
        <p:spPr>
          <a:xfrm flipH="1">
            <a:off x="3972232" y="6846079"/>
            <a:ext cx="2885769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298F453-8D12-19D5-4866-1C6125CCBADF}"/>
              </a:ext>
            </a:extLst>
          </p:cNvPr>
          <p:cNvCxnSpPr>
            <a:cxnSpLocks/>
            <a:stCxn id="14" idx="3"/>
          </p:cNvCxnSpPr>
          <p:nvPr userDrawn="1"/>
        </p:nvCxnSpPr>
        <p:spPr>
          <a:xfrm>
            <a:off x="7772401" y="6846079"/>
            <a:ext cx="2885769" cy="774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2DD2F74-8D0F-ACED-4E33-F88783974D1E}"/>
              </a:ext>
            </a:extLst>
          </p:cNvPr>
          <p:cNvSpPr txBox="1"/>
          <p:nvPr userDrawn="1"/>
        </p:nvSpPr>
        <p:spPr>
          <a:xfrm>
            <a:off x="2070100" y="6581327"/>
            <a:ext cx="1666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2800" dirty="0"/>
              <a:t>Enig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172025D-E1F7-A765-8917-707A1E635177}"/>
              </a:ext>
            </a:extLst>
          </p:cNvPr>
          <p:cNvSpPr txBox="1"/>
          <p:nvPr userDrawn="1"/>
        </p:nvSpPr>
        <p:spPr>
          <a:xfrm>
            <a:off x="10894142" y="6592213"/>
            <a:ext cx="1666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2800" dirty="0"/>
              <a:t>Uenig</a:t>
            </a:r>
          </a:p>
        </p:txBody>
      </p:sp>
    </p:spTree>
    <p:extLst>
      <p:ext uri="{BB962C8B-B14F-4D97-AF65-F5344CB8AC3E}">
        <p14:creationId xmlns:p14="http://schemas.microsoft.com/office/powerpoint/2010/main" val="2407095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B4FAE-0D38-B375-4EDD-5027888E11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91920" y="1346836"/>
            <a:ext cx="10972800" cy="2865120"/>
          </a:xfrm>
        </p:spPr>
        <p:txBody>
          <a:bodyPr anchor="b">
            <a:normAutofit/>
          </a:bodyPr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Tittel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presentasjonen</a:t>
            </a:r>
            <a:endParaRPr lang="nb-NO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2FB69C-2937-503E-D5AB-6961500AF6E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91920" y="4322446"/>
            <a:ext cx="10972800" cy="1986914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 dirty="0" err="1"/>
              <a:t>Skriv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undertittel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sier</a:t>
            </a:r>
            <a:r>
              <a:rPr lang="en-US" dirty="0"/>
              <a:t> </a:t>
            </a:r>
            <a:r>
              <a:rPr lang="en-US" dirty="0" err="1"/>
              <a:t>litt</a:t>
            </a:r>
            <a:r>
              <a:rPr lang="en-US" dirty="0"/>
              <a:t> </a:t>
            </a:r>
            <a:r>
              <a:rPr lang="en-US" dirty="0" err="1"/>
              <a:t>mer</a:t>
            </a:r>
            <a:endParaRPr lang="nb-NO" dirty="0"/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25EB95CB-65D2-8823-36FD-D107DE619F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91920" y="7085806"/>
            <a:ext cx="5757863" cy="63976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av </a:t>
            </a:r>
            <a:r>
              <a:rPr lang="en-US" dirty="0" err="1"/>
              <a:t>Ditt</a:t>
            </a:r>
            <a:r>
              <a:rPr lang="en-US" dirty="0"/>
              <a:t> </a:t>
            </a:r>
            <a:r>
              <a:rPr lang="en-US" dirty="0" err="1"/>
              <a:t>Navn</a:t>
            </a:r>
            <a:r>
              <a:rPr lang="en-US" dirty="0"/>
              <a:t> | 03.08.2023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279877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hold_To kolonner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99FA8-5DFF-5E63-CBE0-EBC8F513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0835" y="683024"/>
            <a:ext cx="11971018" cy="1192076"/>
          </a:xfrm>
        </p:spPr>
        <p:txBody>
          <a:bodyPr anchor="b">
            <a:noAutofit/>
          </a:bodyPr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Skriv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overskrift</a:t>
            </a:r>
            <a:endParaRPr lang="nb-NO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15AFAEDC-FA01-E2F6-2866-F6C608E733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60514" y="2384385"/>
            <a:ext cx="5761038" cy="4990889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→"/>
              <a:defRPr sz="3200">
                <a:solidFill>
                  <a:schemeClr val="tx1"/>
                </a:solidFill>
                <a:latin typeface="+mj-lt"/>
              </a:defRPr>
            </a:lvl1pPr>
            <a:lvl2pPr marL="822325" indent="-290513"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</a:defRPr>
            </a:lvl2pPr>
            <a:lvl3pPr marL="1371600" indent="-203200"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Sett inn tekst her</a:t>
            </a:r>
          </a:p>
          <a:p>
            <a:pPr lvl="1"/>
            <a:r>
              <a:rPr lang="nb-NO" dirty="0"/>
              <a:t>Skriv noen punkter</a:t>
            </a:r>
          </a:p>
          <a:p>
            <a:pPr lvl="2"/>
            <a:r>
              <a:rPr lang="nb-NO" dirty="0"/>
              <a:t> Skriv enda et punkt</a:t>
            </a:r>
          </a:p>
        </p:txBody>
      </p: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046DF2D9-4A63-354C-458D-CFFE93BC6DA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70815" y="2384385"/>
            <a:ext cx="5761038" cy="4990889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→"/>
              <a:defRPr sz="3200">
                <a:solidFill>
                  <a:schemeClr val="tx1"/>
                </a:solidFill>
                <a:latin typeface="+mj-lt"/>
              </a:defRPr>
            </a:lvl1pPr>
            <a:lvl2pPr marL="822325" indent="-290513"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</a:defRPr>
            </a:lvl2pPr>
            <a:lvl3pPr marL="1371600" indent="-203200"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Sett inn tekst her</a:t>
            </a:r>
          </a:p>
          <a:p>
            <a:pPr lvl="1"/>
            <a:r>
              <a:rPr lang="nb-NO" dirty="0"/>
              <a:t>Skriv noen punkter</a:t>
            </a:r>
          </a:p>
          <a:p>
            <a:pPr lvl="2"/>
            <a:r>
              <a:rPr lang="nb-NO" dirty="0"/>
              <a:t> Skriv enda et punkt</a:t>
            </a:r>
          </a:p>
        </p:txBody>
      </p:sp>
    </p:spTree>
    <p:extLst>
      <p:ext uri="{BB962C8B-B14F-4D97-AF65-F5344CB8AC3E}">
        <p14:creationId xmlns:p14="http://schemas.microsoft.com/office/powerpoint/2010/main" val="4136340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/ Bilde høy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99FA8-5DFF-5E63-CBE0-EBC8F513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5671" y="2104221"/>
            <a:ext cx="6209980" cy="1905919"/>
          </a:xfrm>
        </p:spPr>
        <p:txBody>
          <a:bodyPr anchor="b">
            <a:no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Forside</a:t>
            </a:r>
            <a:r>
              <a:rPr lang="en-US" dirty="0"/>
              <a:t> med </a:t>
            </a:r>
            <a:r>
              <a:rPr lang="en-US" dirty="0" err="1"/>
              <a:t>bilde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høyre</a:t>
            </a:r>
            <a:endParaRPr lang="nb-NO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2351A8B-CACE-B85D-8167-9B1664772C9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14080" y="0"/>
            <a:ext cx="6116320" cy="8229600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15AFAEDC-FA01-E2F6-2866-F6C608E733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5350" y="4275138"/>
            <a:ext cx="5761038" cy="15748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– Undertittel med tankestrek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8CEE732F-F880-0A42-BB7E-DD317B5E457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5350" y="7589837"/>
            <a:ext cx="5757863" cy="63976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av </a:t>
            </a:r>
            <a:r>
              <a:rPr lang="en-US" dirty="0" err="1"/>
              <a:t>Ditt</a:t>
            </a:r>
            <a:r>
              <a:rPr lang="en-US" dirty="0"/>
              <a:t> </a:t>
            </a:r>
            <a:r>
              <a:rPr lang="en-US" dirty="0" err="1"/>
              <a:t>Navn</a:t>
            </a:r>
            <a:r>
              <a:rPr lang="en-US" dirty="0"/>
              <a:t> | 03.08.2023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14544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/ Bilde venstr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99FA8-5DFF-5E63-CBE0-EBC8F513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57950" y="2104221"/>
            <a:ext cx="6466672" cy="1905919"/>
          </a:xfrm>
        </p:spPr>
        <p:txBody>
          <a:bodyPr anchor="b">
            <a:no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Forside</a:t>
            </a:r>
            <a:r>
              <a:rPr lang="en-US" dirty="0"/>
              <a:t> med </a:t>
            </a:r>
            <a:r>
              <a:rPr lang="en-US" dirty="0" err="1"/>
              <a:t>bilde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venstre</a:t>
            </a:r>
            <a:endParaRPr lang="nb-NO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2351A8B-CACE-B85D-8167-9B1664772C9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23280" cy="8229600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15AFAEDC-FA01-E2F6-2866-F6C608E733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57629" y="4275138"/>
            <a:ext cx="5761038" cy="15748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– Undertittel med tankestrek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8CEE732F-F880-0A42-BB7E-DD317B5E457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57629" y="7589837"/>
            <a:ext cx="5757863" cy="63976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av </a:t>
            </a:r>
            <a:r>
              <a:rPr lang="en-US" dirty="0" err="1"/>
              <a:t>Presen</a:t>
            </a:r>
            <a:r>
              <a:rPr lang="en-US" dirty="0"/>
              <a:t> </a:t>
            </a:r>
            <a:r>
              <a:rPr lang="en-US" dirty="0" err="1"/>
              <a:t>Tasjon</a:t>
            </a:r>
            <a:r>
              <a:rPr lang="en-US" dirty="0"/>
              <a:t> | 03.08.2023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47246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er_Tall med bokse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03E96-3338-4FA8-DFB3-930960878C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48389" y="1180423"/>
            <a:ext cx="8588692" cy="89789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/>
              <a:t>Overskrift</a:t>
            </a:r>
            <a:endParaRPr lang="nb-NO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75035C-DB30-EF09-9420-3901E99192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47913" y="2078038"/>
            <a:ext cx="8588375" cy="500062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nb-NO" dirty="0"/>
              <a:t>Undertittel eller litt beskrivelse her.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0C52722-7EE8-69E5-84CE-28CD4DE52B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7913" y="3152616"/>
            <a:ext cx="500062" cy="522287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 b="0">
                <a:latin typeface="Georgia Pro" panose="02040502050405020303" pitchFamily="18" charset="0"/>
              </a:defRPr>
            </a:lvl1pPr>
          </a:lstStyle>
          <a:p>
            <a:pPr lvl="0"/>
            <a:r>
              <a:rPr lang="nb-NO" dirty="0"/>
              <a:t>?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D618C550-F486-5550-A281-26B202B625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26166" y="3240167"/>
            <a:ext cx="500062" cy="522287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 b="0">
                <a:latin typeface="Georgia Pro" panose="02040502050405020303" pitchFamily="18" charset="0"/>
              </a:defRPr>
            </a:lvl1pPr>
          </a:lstStyle>
          <a:p>
            <a:pPr lvl="0"/>
            <a:r>
              <a:rPr lang="nb-NO" dirty="0"/>
              <a:t>?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10F1EE81-85BB-9EB2-3DDE-CFF6120D53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49817" y="5260260"/>
            <a:ext cx="500062" cy="522287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 b="0">
                <a:latin typeface="Georgia Pro" panose="02040502050405020303" pitchFamily="18" charset="0"/>
              </a:defRPr>
            </a:lvl1pPr>
          </a:lstStyle>
          <a:p>
            <a:pPr lvl="0"/>
            <a:r>
              <a:rPr lang="nb-NO" dirty="0"/>
              <a:t>?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9649D1EC-64A4-6A2B-D6E0-4C1ED7B0F0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26166" y="5260259"/>
            <a:ext cx="500062" cy="522287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 b="0">
                <a:latin typeface="Georgia Pro" panose="02040502050405020303" pitchFamily="18" charset="0"/>
              </a:defRPr>
            </a:lvl1pPr>
          </a:lstStyle>
          <a:p>
            <a:pPr lvl="0"/>
            <a:r>
              <a:rPr lang="nb-NO" dirty="0"/>
              <a:t>?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80AD1505-6E2A-9B39-BB00-36DD7C483D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70146" y="3262392"/>
            <a:ext cx="3882470" cy="50006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+mj-lt"/>
              </a:defRPr>
            </a:lvl1pPr>
          </a:lstStyle>
          <a:p>
            <a:pPr lvl="0"/>
            <a:r>
              <a:rPr lang="nb-NO" dirty="0"/>
              <a:t>Punkt-overskrift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DE093CAA-AD8B-54D1-E1C6-547023DAEE0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70503" y="3874094"/>
            <a:ext cx="3882470" cy="572652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nb-NO" dirty="0"/>
              <a:t>Beskriv punktet litt mer.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1E7350F8-6213-FE4C-0718-5B559F9C258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48399" y="3240167"/>
            <a:ext cx="3882470" cy="50006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+mj-lt"/>
              </a:defRPr>
            </a:lvl1pPr>
          </a:lstStyle>
          <a:p>
            <a:pPr lvl="0"/>
            <a:r>
              <a:rPr lang="nb-NO" dirty="0"/>
              <a:t>Punkt-overskrift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48B177F2-8E92-8D51-7C6F-EA317E200A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48756" y="3851869"/>
            <a:ext cx="3882470" cy="572652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nb-NO" dirty="0"/>
              <a:t>Beskriv punktet litt mer.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0FE7A5CE-804F-E044-DE62-CD54C67D66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069789" y="5343190"/>
            <a:ext cx="3882470" cy="50006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+mj-lt"/>
              </a:defRPr>
            </a:lvl1pPr>
          </a:lstStyle>
          <a:p>
            <a:pPr lvl="0"/>
            <a:r>
              <a:rPr lang="nb-NO" dirty="0"/>
              <a:t>Punkt-overskrift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E36F933C-0431-1D91-225C-86513AF0605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70146" y="5954892"/>
            <a:ext cx="3882470" cy="572652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nb-NO" dirty="0"/>
              <a:t>Beskriv punktet litt mer.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8DAF2FEF-B230-A7A7-6678-53FECAE3371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48042" y="5320965"/>
            <a:ext cx="3882470" cy="50006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+mj-lt"/>
              </a:defRPr>
            </a:lvl1pPr>
          </a:lstStyle>
          <a:p>
            <a:pPr lvl="0"/>
            <a:r>
              <a:rPr lang="nb-NO" dirty="0"/>
              <a:t>Punkt-overskrift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E1715D48-52DF-1460-FB41-9088EC1876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48399" y="5932667"/>
            <a:ext cx="3882470" cy="572652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nb-NO" dirty="0"/>
              <a:t>Beskriv punktet litt mer.</a:t>
            </a:r>
          </a:p>
        </p:txBody>
      </p:sp>
    </p:spTree>
    <p:extLst>
      <p:ext uri="{BB962C8B-B14F-4D97-AF65-F5344CB8AC3E}">
        <p14:creationId xmlns:p14="http://schemas.microsoft.com/office/powerpoint/2010/main" val="118085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_Bilde høyr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99FA8-5DFF-5E63-CBE0-EBC8F513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5671" y="645810"/>
            <a:ext cx="6209980" cy="1905919"/>
          </a:xfrm>
        </p:spPr>
        <p:txBody>
          <a:bodyPr anchor="b"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Skriv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overskrift</a:t>
            </a:r>
            <a:endParaRPr lang="nb-NO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2351A8B-CACE-B85D-8167-9B1664772C9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24750" y="0"/>
            <a:ext cx="7105650" cy="8229600"/>
          </a:xfrm>
        </p:spPr>
        <p:txBody>
          <a:bodyPr/>
          <a:lstStyle/>
          <a:p>
            <a:endParaRPr lang="nb-NO"/>
          </a:p>
        </p:txBody>
      </p:sp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0DF6821C-61E7-78A5-92E9-614677547F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5671" y="2720051"/>
            <a:ext cx="6209980" cy="4990889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→"/>
              <a:defRPr sz="3200">
                <a:solidFill>
                  <a:schemeClr val="tx1"/>
                </a:solidFill>
                <a:latin typeface="+mj-lt"/>
              </a:defRPr>
            </a:lvl1pPr>
            <a:lvl2pPr marL="822325" indent="-290513"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</a:defRPr>
            </a:lvl2pPr>
            <a:lvl3pPr marL="1371600" indent="-203200"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Sett inn tekst her</a:t>
            </a:r>
          </a:p>
          <a:p>
            <a:pPr lvl="1"/>
            <a:r>
              <a:rPr lang="nb-NO" dirty="0"/>
              <a:t>Skriv noen punkter</a:t>
            </a:r>
          </a:p>
          <a:p>
            <a:pPr lvl="2"/>
            <a:r>
              <a:rPr lang="nb-NO" dirty="0"/>
              <a:t> Skriv enda et punkt</a:t>
            </a:r>
          </a:p>
        </p:txBody>
      </p:sp>
    </p:spTree>
    <p:extLst>
      <p:ext uri="{BB962C8B-B14F-4D97-AF65-F5344CB8AC3E}">
        <p14:creationId xmlns:p14="http://schemas.microsoft.com/office/powerpoint/2010/main" val="1241673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_Bilde venstr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99FA8-5DFF-5E63-CBE0-EBC8F513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24752" y="596498"/>
            <a:ext cx="6209980" cy="1905919"/>
          </a:xfrm>
        </p:spPr>
        <p:txBody>
          <a:bodyPr anchor="b"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Skriv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overskrift</a:t>
            </a:r>
            <a:endParaRPr lang="nb-NO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2351A8B-CACE-B85D-8167-9B1664772C9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105650" cy="8229600"/>
          </a:xfrm>
        </p:spPr>
        <p:txBody>
          <a:bodyPr/>
          <a:lstStyle/>
          <a:p>
            <a:endParaRPr lang="nb-NO"/>
          </a:p>
        </p:txBody>
      </p:sp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7F6539B6-A59C-25A9-DBE6-B8ED90A1E08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24752" y="2689576"/>
            <a:ext cx="6209980" cy="4990889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→"/>
              <a:defRPr sz="3200">
                <a:solidFill>
                  <a:schemeClr val="tx1"/>
                </a:solidFill>
                <a:latin typeface="+mj-lt"/>
              </a:defRPr>
            </a:lvl1pPr>
            <a:lvl2pPr marL="822325" indent="-290513"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</a:defRPr>
            </a:lvl2pPr>
            <a:lvl3pPr marL="1371600" indent="-203200"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Sett inn tekst her</a:t>
            </a:r>
          </a:p>
          <a:p>
            <a:pPr lvl="1"/>
            <a:r>
              <a:rPr lang="nb-NO" dirty="0"/>
              <a:t>Skriv noen punkter</a:t>
            </a:r>
          </a:p>
          <a:p>
            <a:pPr lvl="2"/>
            <a:r>
              <a:rPr lang="nb-NO" dirty="0"/>
              <a:t> Skriv enda et punkt</a:t>
            </a:r>
          </a:p>
        </p:txBody>
      </p:sp>
    </p:spTree>
    <p:extLst>
      <p:ext uri="{BB962C8B-B14F-4D97-AF65-F5344CB8AC3E}">
        <p14:creationId xmlns:p14="http://schemas.microsoft.com/office/powerpoint/2010/main" val="2433998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_To kolonner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99FA8-5DFF-5E63-CBE0-EBC8F513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0835" y="683024"/>
            <a:ext cx="11971018" cy="1192076"/>
          </a:xfrm>
        </p:spPr>
        <p:txBody>
          <a:bodyPr anchor="b">
            <a:noAutofit/>
          </a:bodyPr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Skriv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overskrift</a:t>
            </a:r>
            <a:endParaRPr lang="nb-NO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15AFAEDC-FA01-E2F6-2866-F6C608E733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60514" y="2384385"/>
            <a:ext cx="5761038" cy="4990889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→"/>
              <a:defRPr sz="3200">
                <a:solidFill>
                  <a:schemeClr val="tx1"/>
                </a:solidFill>
                <a:latin typeface="+mj-lt"/>
              </a:defRPr>
            </a:lvl1pPr>
            <a:lvl2pPr marL="822325" indent="-290513"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</a:defRPr>
            </a:lvl2pPr>
            <a:lvl3pPr marL="1371600" indent="-203200"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Sett inn tekst her</a:t>
            </a:r>
          </a:p>
          <a:p>
            <a:pPr lvl="1"/>
            <a:r>
              <a:rPr lang="nb-NO" dirty="0"/>
              <a:t>Skriv noen punkter</a:t>
            </a:r>
          </a:p>
          <a:p>
            <a:pPr lvl="2"/>
            <a:r>
              <a:rPr lang="nb-NO" dirty="0"/>
              <a:t> Skriv enda et punkt</a:t>
            </a:r>
          </a:p>
        </p:txBody>
      </p: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046DF2D9-4A63-354C-458D-CFFE93BC6DA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70815" y="2384385"/>
            <a:ext cx="5761038" cy="4990889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→"/>
              <a:defRPr sz="3200">
                <a:solidFill>
                  <a:schemeClr val="tx1"/>
                </a:solidFill>
                <a:latin typeface="+mj-lt"/>
              </a:defRPr>
            </a:lvl1pPr>
            <a:lvl2pPr marL="822325" indent="-290513"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</a:defRPr>
            </a:lvl2pPr>
            <a:lvl3pPr marL="1371600" indent="-203200"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Sett inn tekst her</a:t>
            </a:r>
          </a:p>
          <a:p>
            <a:pPr lvl="1"/>
            <a:r>
              <a:rPr lang="nb-NO" dirty="0"/>
              <a:t>Skriv noen punkter</a:t>
            </a:r>
          </a:p>
          <a:p>
            <a:pPr lvl="2"/>
            <a:r>
              <a:rPr lang="nb-NO" dirty="0"/>
              <a:t> Skriv enda et punkt</a:t>
            </a:r>
          </a:p>
        </p:txBody>
      </p:sp>
    </p:spTree>
    <p:extLst>
      <p:ext uri="{BB962C8B-B14F-4D97-AF65-F5344CB8AC3E}">
        <p14:creationId xmlns:p14="http://schemas.microsoft.com/office/powerpoint/2010/main" val="4126031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re bil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DE03F-F60E-477D-24C1-628E3B1DB0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5048" y="438150"/>
            <a:ext cx="6862928" cy="159067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err="1"/>
              <a:t>Overskrift</a:t>
            </a:r>
            <a:endParaRPr lang="nb-NO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4CD58D4-6893-A8B7-A309-07695851806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08187" y="2255974"/>
            <a:ext cx="3152775" cy="3154363"/>
          </a:xfrm>
          <a:prstGeom prst="roundRect">
            <a:avLst>
              <a:gd name="adj" fmla="val 6666"/>
            </a:avLst>
          </a:prstGeom>
        </p:spPr>
        <p:txBody>
          <a:bodyPr/>
          <a:lstStyle/>
          <a:p>
            <a:endParaRPr lang="nb-NO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5395F7D4-F6B0-077B-EE1C-337FBB8354B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738812" y="2236458"/>
            <a:ext cx="3152775" cy="3154363"/>
          </a:xfrm>
          <a:prstGeom prst="roundRect">
            <a:avLst>
              <a:gd name="adj" fmla="val 6666"/>
            </a:avLst>
          </a:prstGeom>
        </p:spPr>
        <p:txBody>
          <a:bodyPr/>
          <a:lstStyle/>
          <a:p>
            <a:endParaRPr lang="nb-NO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244637E-A3F3-833A-D475-4B8703D122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28660" y="5833953"/>
            <a:ext cx="3132302" cy="1449387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nb-NO" dirty="0"/>
              <a:t>Litt tekst under bildet.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790D081-1768-BCF3-A7AB-5DB1217B46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59286" y="5839920"/>
            <a:ext cx="3132302" cy="1449387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nb-NO" dirty="0"/>
              <a:t>Litt tekst under bildet.</a:t>
            </a:r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82AC0F35-81E3-B5F5-1C56-00D228FEE7C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489911" y="2236458"/>
            <a:ext cx="3152775" cy="3154363"/>
          </a:xfrm>
          <a:prstGeom prst="roundRect">
            <a:avLst>
              <a:gd name="adj" fmla="val 6666"/>
            </a:avLst>
          </a:prstGeom>
        </p:spPr>
        <p:txBody>
          <a:bodyPr/>
          <a:lstStyle/>
          <a:p>
            <a:endParaRPr lang="nb-NO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7FFC3F6-90D2-2EDE-1596-E5CC3020CB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10385" y="5839920"/>
            <a:ext cx="3132302" cy="1449387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nb-NO" dirty="0"/>
              <a:t>Litt tekst under bildet.</a:t>
            </a:r>
          </a:p>
        </p:txBody>
      </p:sp>
    </p:spTree>
    <p:extLst>
      <p:ext uri="{BB962C8B-B14F-4D97-AF65-F5344CB8AC3E}">
        <p14:creationId xmlns:p14="http://schemas.microsoft.com/office/powerpoint/2010/main" val="2647166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21ED9A-536A-49B0-8615-1683E9E1A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Forsider</a:t>
            </a:r>
            <a:endParaRPr lang="nb-N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3C482F-A1E5-873D-B1BC-9F45BD2BFA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582925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1" r:id="rId1"/>
    <p:sldLayoutId id="2147483698" r:id="rId2"/>
    <p:sldLayoutId id="2147483663" r:id="rId3"/>
    <p:sldLayoutId id="2147483664" r:id="rId4"/>
  </p:sldLayoutIdLst>
  <p:hf sldNum="0" hdr="0" ftr="0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bg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bg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bg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bg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014644-79E6-5F7C-3FB3-9FFB28C0B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475" y="438150"/>
            <a:ext cx="12617450" cy="1590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Punkter</a:t>
            </a:r>
            <a:endParaRPr lang="nb-N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1CD92B-0014-E1A5-5804-E0AC1CEF3D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6475" y="2190750"/>
            <a:ext cx="12617450" cy="5221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9988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93" r:id="rId2"/>
    <p:sldLayoutId id="2147483694" r:id="rId3"/>
    <p:sldLayoutId id="2147483696" r:id="rId4"/>
    <p:sldLayoutId id="214748370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231676-C93C-CF78-E778-BA46EF37B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475" y="438150"/>
            <a:ext cx="12617450" cy="1590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Pynt</a:t>
            </a:r>
            <a:endParaRPr lang="nb-N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0710B2-EC3D-8C40-6C00-4CB4E62CD5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6475" y="2190750"/>
            <a:ext cx="12617450" cy="5221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56258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701" r:id="rId2"/>
    <p:sldLayoutId id="2147483702" r:id="rId3"/>
    <p:sldLayoutId id="2147483703" r:id="rId4"/>
    <p:sldLayoutId id="2147483677" r:id="rId5"/>
    <p:sldLayoutId id="2147483704" r:id="rId6"/>
    <p:sldLayoutId id="2147483705" r:id="rId7"/>
    <p:sldLayoutId id="2147483667" r:id="rId8"/>
    <p:sldLayoutId id="2147483692" r:id="rId9"/>
    <p:sldLayoutId id="2147483668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subjectaid.no/produkter_1_1/fra-organisasjoner/sirkulaerguide-tips-til-praktisk-ombruk-i-videregaende-skole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rKR0GgBf80g?feature=oembed" TargetMode="Externa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docs.google.com/spreadsheets/d/1TpgHlJagsNJh3mMMqVXPEsoDD1jebwVK/edit?gid=380063949#gid=380063949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amtiden.no/om-oss/prosjekter/sirkulaer2023/infoside-sirkulaer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hannemh@framtiden.no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A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E0BA2-474D-8C10-DB03-0C8E70D34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7949" y="2104221"/>
            <a:ext cx="7332191" cy="1905919"/>
          </a:xfrm>
        </p:spPr>
        <p:txBody>
          <a:bodyPr/>
          <a:lstStyle/>
          <a:p>
            <a:r>
              <a:rPr lang="nb-NO" dirty="0"/>
              <a:t>Sirkulær</a:t>
            </a:r>
            <a:br>
              <a:rPr lang="nb-NO" dirty="0"/>
            </a:br>
            <a:r>
              <a:rPr lang="nb-NO" sz="3200" dirty="0"/>
              <a:t>- fra prat til praksis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353457-72F7-04F8-81DA-18DAEBB5EB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57628" y="5644270"/>
            <a:ext cx="7233657" cy="1574800"/>
          </a:xfrm>
        </p:spPr>
        <p:txBody>
          <a:bodyPr>
            <a:normAutofit/>
          </a:bodyPr>
          <a:lstStyle/>
          <a:p>
            <a:r>
              <a:rPr lang="nb-NO" sz="2800" dirty="0"/>
              <a:t>Informasjonspresentasjon </a:t>
            </a:r>
            <a:br>
              <a:rPr lang="nb-NO" sz="2800" dirty="0"/>
            </a:br>
            <a:r>
              <a:rPr lang="nb-NO" sz="2800" dirty="0"/>
              <a:t>for deltakere i Sirkulær 2024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1CC63A-F832-988F-1E23-CE19117F807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b-NO" dirty="0"/>
              <a:t>Av Hanne Mork Hamre, september 2024</a:t>
            </a: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E953D3C-6635-299E-8F5D-73D287CFF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8411" y="6848303"/>
            <a:ext cx="2238568" cy="1047666"/>
          </a:xfrm>
          <a:prstGeom prst="rect">
            <a:avLst/>
          </a:prstGeom>
        </p:spPr>
      </p:pic>
      <p:pic>
        <p:nvPicPr>
          <p:cNvPr id="10" name="Plassholder for bilde 9" descr="Et bilde som inneholder klær, person, vegg, mann&#10;&#10;Automatisk generert beskrivelse">
            <a:extLst>
              <a:ext uri="{FF2B5EF4-FFF2-40B4-BE49-F238E27FC236}">
                <a16:creationId xmlns:a16="http://schemas.microsoft.com/office/drawing/2014/main" id="{6A00A1DB-86E2-5EB7-A5E2-DF231EE4C04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23011" r="23011"/>
          <a:stretch>
            <a:fillRect/>
          </a:stretch>
        </p:blipFill>
        <p:spPr>
          <a:xfrm>
            <a:off x="0" y="0"/>
            <a:ext cx="5923280" cy="8229600"/>
          </a:xfrm>
        </p:spPr>
      </p:pic>
    </p:spTree>
    <p:extLst>
      <p:ext uri="{BB962C8B-B14F-4D97-AF65-F5344CB8AC3E}">
        <p14:creationId xmlns:p14="http://schemas.microsoft.com/office/powerpoint/2010/main" val="619026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e 12" descr="Et bilde som inneholder tekst, skjermbilde, utendørs, hus&#10;&#10;Automatisk generert beskrivelse">
            <a:extLst>
              <a:ext uri="{FF2B5EF4-FFF2-40B4-BE49-F238E27FC236}">
                <a16:creationId xmlns:a16="http://schemas.microsoft.com/office/drawing/2014/main" id="{D144FA39-AC86-9E35-B115-531F34AAB7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9046" y="133003"/>
            <a:ext cx="11232633" cy="796359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44B8A6C-123E-96D2-BF7B-0AF523EB7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2681" y="6176210"/>
            <a:ext cx="4828673" cy="1683879"/>
          </a:xfrm>
        </p:spPr>
        <p:txBody>
          <a:bodyPr/>
          <a:lstStyle/>
          <a:p>
            <a:r>
              <a:rPr lang="nb-NO" sz="4400" dirty="0">
                <a:hlinkClick r:id="rId4"/>
              </a:rPr>
              <a:t>Kan bestilles her</a:t>
            </a:r>
            <a:endParaRPr lang="nb-NO" sz="4400" dirty="0"/>
          </a:p>
        </p:txBody>
      </p:sp>
    </p:spTree>
    <p:extLst>
      <p:ext uri="{BB962C8B-B14F-4D97-AF65-F5344CB8AC3E}">
        <p14:creationId xmlns:p14="http://schemas.microsoft.com/office/powerpoint/2010/main" val="7183562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A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4CE90-7253-F649-A04B-FA676AB98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Workshop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1240A3-EE2C-763C-66E8-0FC9F85E49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b-NO" dirty="0"/>
              <a:t>Mål: Få elevene til å forstå at de er en del av løsningen, som privatperson og/eller i egen bransje</a:t>
            </a:r>
          </a:p>
          <a:p>
            <a:r>
              <a:rPr lang="nb-NO" dirty="0"/>
              <a:t>Vi besøker din skole</a:t>
            </a:r>
          </a:p>
          <a:p>
            <a:r>
              <a:rPr lang="nb-NO" dirty="0"/>
              <a:t>September-oktober eller januar</a:t>
            </a:r>
          </a:p>
          <a:p>
            <a:r>
              <a:rPr lang="nb-NO" dirty="0"/>
              <a:t>Aktuelle uker fylkesvis </a:t>
            </a:r>
            <a:r>
              <a:rPr lang="nb-NO" dirty="0">
                <a:sym typeface="Wingdings" panose="05000000000000000000" pitchFamily="2" charset="2"/>
              </a:rPr>
              <a:t></a:t>
            </a:r>
            <a:r>
              <a:rPr lang="nb-NO" dirty="0"/>
              <a:t> du må velge ditt tidspunkt </a:t>
            </a:r>
          </a:p>
          <a:p>
            <a:r>
              <a:rPr lang="nb-NO" dirty="0"/>
              <a:t>Tidsbruk: 120 minutter</a:t>
            </a:r>
          </a:p>
          <a:p>
            <a:r>
              <a:rPr lang="nb-NO" dirty="0"/>
              <a:t>Et opplegg som passer alle linjer og fag, både yrkesfag og studiespesialiserende</a:t>
            </a:r>
          </a:p>
        </p:txBody>
      </p:sp>
      <p:pic>
        <p:nvPicPr>
          <p:cNvPr id="5" name="Picture Placeholder 5">
            <a:extLst>
              <a:ext uri="{FF2B5EF4-FFF2-40B4-BE49-F238E27FC236}">
                <a16:creationId xmlns:a16="http://schemas.microsoft.com/office/drawing/2014/main" id="{3B051C80-F9D8-2013-F897-8279F85B1E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219" r="21219"/>
          <a:stretch/>
        </p:blipFill>
        <p:spPr>
          <a:xfrm>
            <a:off x="7524750" y="0"/>
            <a:ext cx="710565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6762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A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711E9-DBBD-F592-650C-529840862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Workshopen består av…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8F6850A8-F3E4-820B-7B2D-C6E72948F10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2519" r="12519"/>
          <a:stretch/>
        </p:blipFill>
        <p:spPr>
          <a:xfrm>
            <a:off x="5953681" y="2228231"/>
            <a:ext cx="3152775" cy="3154363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1DDF1B-AEE1-6182-6E47-E101E44899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28464" y="5833953"/>
            <a:ext cx="3132302" cy="1449387"/>
          </a:xfrm>
        </p:spPr>
        <p:txBody>
          <a:bodyPr/>
          <a:lstStyle/>
          <a:p>
            <a:r>
              <a:rPr lang="nb-NO" b="1" dirty="0"/>
              <a:t>Kort introduksjon</a:t>
            </a:r>
          </a:p>
          <a:p>
            <a:r>
              <a:rPr lang="nb-NO" dirty="0"/>
              <a:t>av Sirkulærøkonomi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9294C0-6E36-0DAF-520D-8C9FA908A9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53681" y="5839920"/>
            <a:ext cx="3132302" cy="1449387"/>
          </a:xfrm>
        </p:spPr>
        <p:txBody>
          <a:bodyPr/>
          <a:lstStyle/>
          <a:p>
            <a:r>
              <a:rPr lang="nb-NO" b="1" dirty="0"/>
              <a:t>Praktiske løsninger</a:t>
            </a:r>
          </a:p>
          <a:p>
            <a:r>
              <a:rPr lang="nb-NO" dirty="0"/>
              <a:t>gjort av- og for andre elever</a:t>
            </a:r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61AE2B64-FECB-3283-B338-BC0C56C66D9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l="8938" r="24424"/>
          <a:stretch/>
        </p:blipFill>
        <p:spPr>
          <a:xfrm>
            <a:off x="10467976" y="2228230"/>
            <a:ext cx="3152775" cy="3154363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84277F-1036-A1FF-254C-A0B126B87FE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488449" y="5833952"/>
            <a:ext cx="3132302" cy="1449387"/>
          </a:xfrm>
        </p:spPr>
        <p:txBody>
          <a:bodyPr/>
          <a:lstStyle/>
          <a:p>
            <a:r>
              <a:rPr lang="nb-NO" b="1" dirty="0"/>
              <a:t>Gruppearbeid</a:t>
            </a:r>
          </a:p>
          <a:p>
            <a:r>
              <a:rPr lang="nb-NO" dirty="0"/>
              <a:t>og utvikling av deres eget sirkulær-</a:t>
            </a:r>
            <a:r>
              <a:rPr lang="nb-NO" dirty="0" err="1"/>
              <a:t>insj</a:t>
            </a:r>
            <a:r>
              <a:rPr lang="nb-NO" dirty="0"/>
              <a:t>?</a:t>
            </a:r>
          </a:p>
        </p:txBody>
      </p:sp>
      <p:pic>
        <p:nvPicPr>
          <p:cNvPr id="11" name="Plassholder for bilde 10" descr="Et bilde som inneholder innendørs, presentasjon, Konferanserom, klær&#10;&#10;Automatisk generert beskrivelse">
            <a:extLst>
              <a:ext uri="{FF2B5EF4-FFF2-40B4-BE49-F238E27FC236}">
                <a16:creationId xmlns:a16="http://schemas.microsoft.com/office/drawing/2014/main" id="{57808401-43F9-CBE2-7639-29F1ADBD486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/>
          <a:srcRect l="16690" r="24460" b="20031"/>
          <a:stretch/>
        </p:blipFill>
        <p:spPr>
          <a:xfrm>
            <a:off x="1648743" y="2228231"/>
            <a:ext cx="3491745" cy="3162590"/>
          </a:xfrm>
        </p:spPr>
      </p:pic>
    </p:spTree>
    <p:extLst>
      <p:ext uri="{BB962C8B-B14F-4D97-AF65-F5344CB8AC3E}">
        <p14:creationId xmlns:p14="http://schemas.microsoft.com/office/powerpoint/2010/main" val="42444858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4CE90-7253-F649-A04B-FA676AB98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Plastutfordringen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1240A3-EE2C-763C-66E8-0FC9F85E49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5671" y="2720052"/>
            <a:ext cx="6743994" cy="4477162"/>
          </a:xfrm>
        </p:spPr>
        <p:txBody>
          <a:bodyPr>
            <a:normAutofit fontScale="77500" lnSpcReduction="20000"/>
          </a:bodyPr>
          <a:lstStyle/>
          <a:p>
            <a:r>
              <a:rPr lang="nb-NO" dirty="0"/>
              <a:t>Mål: Gjennomføre flest plastreduserende aktiviteter i hverdagen</a:t>
            </a:r>
          </a:p>
          <a:p>
            <a:r>
              <a:rPr lang="nb-NO" dirty="0"/>
              <a:t>Loggføringskonkurranse, pc eller mobil</a:t>
            </a:r>
          </a:p>
          <a:p>
            <a:r>
              <a:rPr lang="nb-NO" dirty="0"/>
              <a:t>Konkurranse mellom medelever, ansatte, klasser og skoler </a:t>
            </a:r>
          </a:p>
          <a:p>
            <a:r>
              <a:rPr lang="nb-NO" dirty="0"/>
              <a:t>Varighet: 14 dager: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sz="3200" dirty="0"/>
              <a:t>Runde 1: 22. okt. - 5. nov. 2024 </a:t>
            </a:r>
            <a:r>
              <a:rPr lang="nb-NO" sz="3200" u="sng" dirty="0"/>
              <a:t>eller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sz="3200" dirty="0"/>
              <a:t>Runde 2: 21. jan. - 4. feb. 2025</a:t>
            </a:r>
            <a:endParaRPr lang="nb-NO" dirty="0"/>
          </a:p>
          <a:p>
            <a:r>
              <a:rPr lang="nb-NO" dirty="0"/>
              <a:t>Tidsbruk: 5 minutter av 1. undervisningstime hver dag + 30 minutter forberedelse + 1 timer forberedelse av lærer</a:t>
            </a:r>
          </a:p>
          <a:p>
            <a:r>
              <a:rPr lang="nb-NO" dirty="0"/>
              <a:t>Naturfag, samfunnskunnskap, geografi og norsk</a:t>
            </a:r>
          </a:p>
        </p:txBody>
      </p:sp>
      <p:pic>
        <p:nvPicPr>
          <p:cNvPr id="10" name="Bilde 9" descr="Et bilde som inneholder tekst, skjermbilde, design&#10;&#10;Automatisk generert beskrivelse">
            <a:extLst>
              <a:ext uri="{FF2B5EF4-FFF2-40B4-BE49-F238E27FC236}">
                <a16:creationId xmlns:a16="http://schemas.microsoft.com/office/drawing/2014/main" id="{C97856B4-2B3A-98D3-9BE9-DA02DEEF59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8594" y="182074"/>
            <a:ext cx="5324168" cy="786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6104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222D87E7-2E66-DBAA-5C88-4D9DEED02E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9755" y="0"/>
            <a:ext cx="805089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8343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4CE90-7253-F649-A04B-FA676AB98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Sirkulær-</a:t>
            </a:r>
            <a:r>
              <a:rPr lang="nb-NO" dirty="0" err="1"/>
              <a:t>insj</a:t>
            </a:r>
            <a:endParaRPr lang="nb-NO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1240A3-EE2C-763C-66E8-0FC9F85E49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nb-NO" dirty="0"/>
              <a:t>Mål: gjennomfør et sirkulært initiativ og dokumentere dette gjennom å filme initiativet</a:t>
            </a:r>
          </a:p>
          <a:p>
            <a:r>
              <a:rPr lang="nb-NO" dirty="0"/>
              <a:t>Inspirere og påvirker andre!</a:t>
            </a:r>
          </a:p>
          <a:p>
            <a:r>
              <a:rPr lang="nb-NO" dirty="0"/>
              <a:t>En videokonkurranse!</a:t>
            </a:r>
          </a:p>
          <a:p>
            <a:r>
              <a:rPr lang="nb-NO" dirty="0"/>
              <a:t>Maksimal lengde på video: </a:t>
            </a:r>
            <a:br>
              <a:rPr lang="nb-NO" dirty="0"/>
            </a:br>
            <a:r>
              <a:rPr lang="nb-NO" b="1" dirty="0"/>
              <a:t>45 sekunder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15" name="Bilde 14" descr="Et bilde som inneholder klær, person, vegg, mann&#10;&#10;Automatisk generert beskrivelse">
            <a:extLst>
              <a:ext uri="{FF2B5EF4-FFF2-40B4-BE49-F238E27FC236}">
                <a16:creationId xmlns:a16="http://schemas.microsoft.com/office/drawing/2014/main" id="{B2691D71-E02A-DFFE-6645-66D13771F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751" y="1475224"/>
            <a:ext cx="6654519" cy="499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0020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edia på Internett 2" title="Beste Sirkulær-insj 2023">
            <a:hlinkClick r:id="" action="ppaction://media"/>
            <a:extLst>
              <a:ext uri="{FF2B5EF4-FFF2-40B4-BE49-F238E27FC236}">
                <a16:creationId xmlns:a16="http://schemas.microsoft.com/office/drawing/2014/main" id="{B4EE9871-07A8-2A7D-EC23-B2CB75B0D88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-301455" y="0"/>
            <a:ext cx="14931855" cy="8436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13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4CE90-7253-F649-A04B-FA676AB98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Sirkulær-</a:t>
            </a:r>
            <a:r>
              <a:rPr lang="nb-NO" dirty="0" err="1"/>
              <a:t>insj</a:t>
            </a:r>
            <a:endParaRPr lang="nb-NO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1240A3-EE2C-763C-66E8-0FC9F85E49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nb-NO" dirty="0"/>
              <a:t>Frist for å sende inn bidrag: </a:t>
            </a:r>
            <a:br>
              <a:rPr lang="nb-NO" dirty="0"/>
            </a:br>
            <a:r>
              <a:rPr lang="nb-NO" b="1" dirty="0"/>
              <a:t>5. februar 2025</a:t>
            </a:r>
          </a:p>
          <a:p>
            <a:r>
              <a:rPr lang="nb-NO" dirty="0"/>
              <a:t>Felles digital kåring: </a:t>
            </a:r>
            <a:br>
              <a:rPr lang="nb-NO" dirty="0"/>
            </a:br>
            <a:r>
              <a:rPr lang="nb-NO" b="1" dirty="0"/>
              <a:t>Onsdag 12. februar 2025, </a:t>
            </a:r>
            <a:br>
              <a:rPr lang="nb-NO" b="1" dirty="0"/>
            </a:br>
            <a:r>
              <a:rPr lang="nb-NO" b="1" dirty="0"/>
              <a:t>kl. 12:00-13:00</a:t>
            </a:r>
          </a:p>
          <a:p>
            <a:r>
              <a:rPr lang="nb-NO" dirty="0"/>
              <a:t>Vinneren av årets Sirkulær-</a:t>
            </a:r>
            <a:r>
              <a:rPr lang="nb-NO" dirty="0" err="1"/>
              <a:t>insj</a:t>
            </a:r>
            <a:r>
              <a:rPr lang="nb-NO" dirty="0"/>
              <a:t> vinner </a:t>
            </a:r>
            <a:r>
              <a:rPr lang="nb-NO" b="1" dirty="0"/>
              <a:t>10 000 </a:t>
            </a:r>
            <a:r>
              <a:rPr lang="nb-NO" dirty="0"/>
              <a:t>til klassekassa!</a:t>
            </a:r>
          </a:p>
          <a:p>
            <a:r>
              <a:rPr lang="nb-NO" dirty="0"/>
              <a:t>Kriterier</a:t>
            </a:r>
          </a:p>
          <a:p>
            <a:r>
              <a:rPr lang="nb-NO" dirty="0"/>
              <a:t>Vurderingssituasjoner i norsk og geografi</a:t>
            </a:r>
          </a:p>
        </p:txBody>
      </p:sp>
      <p:pic>
        <p:nvPicPr>
          <p:cNvPr id="6" name="Grafikk 5" descr="Pokal med heldekkende fyll">
            <a:extLst>
              <a:ext uri="{FF2B5EF4-FFF2-40B4-BE49-F238E27FC236}">
                <a16:creationId xmlns:a16="http://schemas.microsoft.com/office/drawing/2014/main" id="{043AAD55-3AEB-57E0-C536-E7CCD48068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07516" y="2720051"/>
            <a:ext cx="3401358" cy="3401358"/>
          </a:xfrm>
          <a:prstGeom prst="rect">
            <a:avLst/>
          </a:prstGeom>
        </p:spPr>
      </p:pic>
      <p:pic>
        <p:nvPicPr>
          <p:cNvPr id="8" name="Grafikk 7" descr="Flyvende penger med heldekkende fyll">
            <a:extLst>
              <a:ext uri="{FF2B5EF4-FFF2-40B4-BE49-F238E27FC236}">
                <a16:creationId xmlns:a16="http://schemas.microsoft.com/office/drawing/2014/main" id="{9D8C0F44-8744-DFF0-7F78-B4F07DD4BD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37706" y="735779"/>
            <a:ext cx="914400" cy="914400"/>
          </a:xfrm>
          <a:prstGeom prst="rect">
            <a:avLst/>
          </a:prstGeom>
        </p:spPr>
      </p:pic>
      <p:pic>
        <p:nvPicPr>
          <p:cNvPr id="9" name="Grafikk 8" descr="Flyvende penger med heldekkende fyll">
            <a:extLst>
              <a:ext uri="{FF2B5EF4-FFF2-40B4-BE49-F238E27FC236}">
                <a16:creationId xmlns:a16="http://schemas.microsoft.com/office/drawing/2014/main" id="{00354585-9B16-35C8-3878-84CD80BCF0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41126" y="2204358"/>
            <a:ext cx="914400" cy="914400"/>
          </a:xfrm>
          <a:prstGeom prst="rect">
            <a:avLst/>
          </a:prstGeom>
        </p:spPr>
      </p:pic>
      <p:pic>
        <p:nvPicPr>
          <p:cNvPr id="10" name="Grafikk 9" descr="Flyvende penger med heldekkende fyll">
            <a:extLst>
              <a:ext uri="{FF2B5EF4-FFF2-40B4-BE49-F238E27FC236}">
                <a16:creationId xmlns:a16="http://schemas.microsoft.com/office/drawing/2014/main" id="{AC80DC58-19E3-DBBD-B8B1-24FDCABF12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30545" y="2262851"/>
            <a:ext cx="914400" cy="914400"/>
          </a:xfrm>
          <a:prstGeom prst="rect">
            <a:avLst/>
          </a:prstGeom>
        </p:spPr>
      </p:pic>
      <p:pic>
        <p:nvPicPr>
          <p:cNvPr id="11" name="Grafikk 10" descr="Flyvende penger med heldekkende fyll">
            <a:extLst>
              <a:ext uri="{FF2B5EF4-FFF2-40B4-BE49-F238E27FC236}">
                <a16:creationId xmlns:a16="http://schemas.microsoft.com/office/drawing/2014/main" id="{EFBEF50E-32B2-E9DA-EB44-BDEA53F8AE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80506" y="1500851"/>
            <a:ext cx="914400" cy="914400"/>
          </a:xfrm>
          <a:prstGeom prst="rect">
            <a:avLst/>
          </a:prstGeom>
        </p:spPr>
      </p:pic>
      <p:pic>
        <p:nvPicPr>
          <p:cNvPr id="12" name="Grafikk 11" descr="Flyvende penger med heldekkende fyll">
            <a:extLst>
              <a:ext uri="{FF2B5EF4-FFF2-40B4-BE49-F238E27FC236}">
                <a16:creationId xmlns:a16="http://schemas.microsoft.com/office/drawing/2014/main" id="{27EC1764-DF2E-4FC1-6689-507591284C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04831" y="1563913"/>
            <a:ext cx="914400" cy="914400"/>
          </a:xfrm>
          <a:prstGeom prst="rect">
            <a:avLst/>
          </a:prstGeom>
        </p:spPr>
      </p:pic>
      <p:pic>
        <p:nvPicPr>
          <p:cNvPr id="13" name="Grafikk 12" descr="Flyvende penger med heldekkende fyll">
            <a:extLst>
              <a:ext uri="{FF2B5EF4-FFF2-40B4-BE49-F238E27FC236}">
                <a16:creationId xmlns:a16="http://schemas.microsoft.com/office/drawing/2014/main" id="{6F4C93D6-5EEF-2648-568A-D1693BB027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47631" y="232591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73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0A15AEE4-C835-8E55-1426-B9F334939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5762" y="309562"/>
            <a:ext cx="6238875" cy="761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6880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DDEFBDF0-D721-B9E5-6872-715914CC1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5632" y="242490"/>
            <a:ext cx="7579136" cy="774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772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A00CE-07CA-9660-940B-7377A0005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8388" y="1180423"/>
            <a:ext cx="9564211" cy="897895"/>
          </a:xfrm>
        </p:spPr>
        <p:txBody>
          <a:bodyPr>
            <a:normAutofit/>
          </a:bodyPr>
          <a:lstStyle/>
          <a:p>
            <a:r>
              <a:rPr lang="nb-NO" dirty="0"/>
              <a:t>Hva går jeg igjennom?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71632C-DEEE-9A8B-A3A2-B3B9419886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b-NO" dirty="0"/>
              <a:t>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A2CEEB-A976-1942-08D4-7FE56D44B5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b-NO" dirty="0"/>
              <a:t>2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0DFE75-C3CF-189B-B529-9C5D938AF6A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 dirty="0"/>
              <a:t>3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C82863A-F0B3-5F6F-2025-95B6434856A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b-NO" dirty="0"/>
              <a:t>4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C460C4-53EA-3C42-D910-A9DB2D4EF6E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Autofit/>
          </a:bodyPr>
          <a:lstStyle/>
          <a:p>
            <a:r>
              <a:rPr lang="nb-NO" dirty="0"/>
              <a:t>Hva er Sirkulær?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E4CB165-6E29-37C0-55AE-858649D8092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Autofit/>
          </a:bodyPr>
          <a:lstStyle/>
          <a:p>
            <a:r>
              <a:rPr lang="nb-NO" dirty="0"/>
              <a:t>Utfyllende beskrivelse av de 4 tilbudene, sirkulærguide, workshop, plastutfordringen og sirkulær-</a:t>
            </a:r>
            <a:r>
              <a:rPr lang="nb-NO" dirty="0" err="1"/>
              <a:t>insj</a:t>
            </a:r>
            <a:endParaRPr lang="nb-NO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7137CD-7477-D17F-CE0D-76180FA6DAA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Autofit/>
          </a:bodyPr>
          <a:lstStyle/>
          <a:p>
            <a:r>
              <a:rPr lang="nb-NO" dirty="0"/>
              <a:t>Anbefalinger om hvordan gjennomføre Sirkulær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0F2912A-26DF-BE43-CD5B-7F45C296F6C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48756" y="4114800"/>
            <a:ext cx="3882470" cy="572652"/>
          </a:xfrm>
        </p:spPr>
        <p:txBody>
          <a:bodyPr/>
          <a:lstStyle/>
          <a:p>
            <a:r>
              <a:rPr lang="nb-NO" dirty="0"/>
              <a:t>Tips til hvordan sette sammen de ulike tilbudene eller kun fokusere på en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A951B4A-EFE6-9915-B12E-743A0A90C06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nb-NO" dirty="0"/>
              <a:t>Frister og hva må du gjøre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1CFB4C6-2B04-75E4-CD69-4DE801743C0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Autofit/>
          </a:bodyPr>
          <a:lstStyle/>
          <a:p>
            <a:r>
              <a:rPr lang="nb-NO" dirty="0"/>
              <a:t>Hold deg oppdatert på infosiden og oppdater selv «Oversikt over din deltagelse».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2D38062-F80F-6575-E25E-67D9C21348F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nb-NO" dirty="0"/>
              <a:t>Spørsmål vi har fått hittil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8FEA71F-5A4E-FEFE-0783-2E089ACC2F4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/>
          </a:bodyPr>
          <a:lstStyle/>
          <a:p>
            <a:r>
              <a:rPr lang="nb-NO" dirty="0"/>
              <a:t>Spørsmål og svar vi har fått tilsendt hittil</a:t>
            </a:r>
          </a:p>
        </p:txBody>
      </p:sp>
    </p:spTree>
    <p:extLst>
      <p:ext uri="{BB962C8B-B14F-4D97-AF65-F5344CB8AC3E}">
        <p14:creationId xmlns:p14="http://schemas.microsoft.com/office/powerpoint/2010/main" val="33464017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F99A636-EA31-223F-A6EA-709834A0C3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Anbefalinger om hvordan gjennomføre  Sirkulær</a:t>
            </a:r>
          </a:p>
        </p:txBody>
      </p:sp>
    </p:spTree>
    <p:extLst>
      <p:ext uri="{BB962C8B-B14F-4D97-AF65-F5344CB8AC3E}">
        <p14:creationId xmlns:p14="http://schemas.microsoft.com/office/powerpoint/2010/main" val="653257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556D4-C692-7720-A3BB-C5524E39E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Anbefalt rekkefølge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C8FD2-97B7-0ED0-A15F-21F278F4A2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99491" y="4528256"/>
            <a:ext cx="3169544" cy="933628"/>
          </a:xfrm>
        </p:spPr>
        <p:txBody>
          <a:bodyPr>
            <a:normAutofit/>
          </a:bodyPr>
          <a:lstStyle/>
          <a:p>
            <a:r>
              <a:rPr lang="nb-NO" dirty="0"/>
              <a:t>Workshop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B3CA42-96A4-D0D7-695B-7C87092957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99491" y="5452696"/>
            <a:ext cx="2871377" cy="933628"/>
          </a:xfrm>
        </p:spPr>
        <p:txBody>
          <a:bodyPr>
            <a:normAutofit fontScale="70000" lnSpcReduction="20000"/>
          </a:bodyPr>
          <a:lstStyle/>
          <a:p>
            <a:r>
              <a:rPr lang="nb-NO" sz="2300" dirty="0"/>
              <a:t>Introduksjon til Sirkulærøkonomi hvor elevene går fra sløsing til løsning! </a:t>
            </a:r>
            <a:br>
              <a:rPr lang="nb-NO" dirty="0"/>
            </a:br>
            <a:endParaRPr lang="nb-NO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8F9B5B-4855-9B86-E021-2632094D8A8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b-NO" dirty="0"/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423CC81-708E-87C1-DB44-076AED68D4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44491" y="4056308"/>
            <a:ext cx="747713" cy="717755"/>
          </a:xfrm>
        </p:spPr>
        <p:txBody>
          <a:bodyPr/>
          <a:lstStyle/>
          <a:p>
            <a:r>
              <a:rPr lang="nb-NO" dirty="0"/>
              <a:t>2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2D0F866-6E6F-6850-61E1-B86FD36AFC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b-NO" dirty="0"/>
              <a:t>3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ED65EE9-011F-C7F4-0B97-18FDD723E09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b-NO" dirty="0"/>
              <a:t>4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863704-26B4-17ED-4934-7A4F47926F1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86700" y="2380106"/>
            <a:ext cx="3042209" cy="616491"/>
          </a:xfrm>
        </p:spPr>
        <p:txBody>
          <a:bodyPr/>
          <a:lstStyle/>
          <a:p>
            <a:r>
              <a:rPr lang="nb-NO" dirty="0"/>
              <a:t>Plastutfordringen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37B2DE6-22BF-A0FE-301A-1EC33A3F6CA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46138" y="3156989"/>
            <a:ext cx="2871377" cy="933628"/>
          </a:xfrm>
        </p:spPr>
        <p:txBody>
          <a:bodyPr>
            <a:normAutofit fontScale="77500" lnSpcReduction="20000"/>
          </a:bodyPr>
          <a:lstStyle/>
          <a:p>
            <a:r>
              <a:rPr lang="nb-NO" dirty="0"/>
              <a:t>Om plast er noe dere ønsker å fokusere på så er denne konkurransen relevant, spesielt inn mot naturfag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148E5E8-E226-AA6F-CD75-1A4CAFB4E71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447785" y="4997941"/>
            <a:ext cx="2871376" cy="494005"/>
          </a:xfrm>
        </p:spPr>
        <p:txBody>
          <a:bodyPr>
            <a:normAutofit/>
          </a:bodyPr>
          <a:lstStyle/>
          <a:p>
            <a:r>
              <a:rPr lang="nb-NO" dirty="0"/>
              <a:t>Sirkulær-</a:t>
            </a:r>
            <a:r>
              <a:rPr lang="nb-NO" dirty="0" err="1"/>
              <a:t>insj</a:t>
            </a:r>
            <a:r>
              <a:rPr lang="nb-NO" dirty="0"/>
              <a:t>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52EB0B3-E794-8EF2-6D83-6FDF31DCC01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447784" y="5532563"/>
            <a:ext cx="2871377" cy="933628"/>
          </a:xfrm>
        </p:spPr>
        <p:txBody>
          <a:bodyPr>
            <a:noAutofit/>
          </a:bodyPr>
          <a:lstStyle/>
          <a:p>
            <a:r>
              <a:rPr lang="nb-NO" sz="1600" dirty="0"/>
              <a:t>Om dere ønsker å ta praten fra workshopen til faktisk praktisk gjennomføring – gjør det, film det og send inn bidrag! Kan også være en av de plastreduserende tiltakene i Plastutfordringen som gjennomføres og filmes!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FBBEA09-6330-3426-5837-F40E4641BB6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00272" y="2223361"/>
            <a:ext cx="2871377" cy="933628"/>
          </a:xfrm>
        </p:spPr>
        <p:txBody>
          <a:bodyPr>
            <a:normAutofit/>
          </a:bodyPr>
          <a:lstStyle/>
          <a:p>
            <a:r>
              <a:rPr lang="nb-NO" dirty="0"/>
              <a:t>Sirkulærguide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06DA1A9-D0A7-9597-0071-77BD87866C0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500273" y="3192020"/>
            <a:ext cx="2871377" cy="933628"/>
          </a:xfrm>
        </p:spPr>
        <p:txBody>
          <a:bodyPr>
            <a:noAutofit/>
          </a:bodyPr>
          <a:lstStyle/>
          <a:p>
            <a:r>
              <a:rPr lang="nb-NO" sz="1600" dirty="0"/>
              <a:t>Til lærer: gode tips til hvordan ta ombruk inn i undervisningen og potensielle Sirkulær-</a:t>
            </a:r>
            <a:r>
              <a:rPr lang="nb-NO" sz="1600" dirty="0" err="1"/>
              <a:t>insj</a:t>
            </a:r>
            <a:r>
              <a:rPr lang="nb-NO" sz="16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51795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A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CBD142BD-5378-4406-6725-D3CDD9E216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Frister og hva må du gjøre</a:t>
            </a:r>
          </a:p>
        </p:txBody>
      </p:sp>
    </p:spTree>
    <p:extLst>
      <p:ext uri="{BB962C8B-B14F-4D97-AF65-F5344CB8AC3E}">
        <p14:creationId xmlns:p14="http://schemas.microsoft.com/office/powerpoint/2010/main" val="26854553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A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C8FD2-97B7-0ED0-A15F-21F278F4A2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40090" y="2463702"/>
            <a:ext cx="2871377" cy="933628"/>
          </a:xfrm>
        </p:spPr>
        <p:txBody>
          <a:bodyPr>
            <a:noAutofit/>
          </a:bodyPr>
          <a:lstStyle/>
          <a:p>
            <a:r>
              <a:rPr lang="nb-NO" sz="2400" dirty="0"/>
              <a:t>Plastutfordringen, runde 1: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B3CA42-96A4-D0D7-695B-7C87092957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69716" y="3369576"/>
            <a:ext cx="2871377" cy="933628"/>
          </a:xfrm>
        </p:spPr>
        <p:txBody>
          <a:bodyPr>
            <a:normAutofit/>
          </a:bodyPr>
          <a:lstStyle/>
          <a:p>
            <a:r>
              <a:rPr lang="nb-NO" sz="1800" dirty="0"/>
              <a:t>Frist for innsending av lagoppsett</a:t>
            </a:r>
            <a:br>
              <a:rPr lang="nb-NO" sz="1800" dirty="0"/>
            </a:br>
            <a:endParaRPr lang="nb-NO" sz="18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8F9B5B-4855-9B86-E021-2632094D8A8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41115" y="4141022"/>
            <a:ext cx="960565" cy="717755"/>
          </a:xfrm>
        </p:spPr>
        <p:txBody>
          <a:bodyPr>
            <a:noAutofit/>
          </a:bodyPr>
          <a:lstStyle/>
          <a:p>
            <a:r>
              <a:rPr lang="nb-NO" sz="2000" dirty="0"/>
              <a:t>06.</a:t>
            </a:r>
            <a:br>
              <a:rPr lang="nb-NO" sz="2000" dirty="0"/>
            </a:br>
            <a:r>
              <a:rPr lang="nb-NO" sz="2000" dirty="0" err="1"/>
              <a:t>sept</a:t>
            </a:r>
            <a:endParaRPr lang="nb-NO" sz="20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423CC81-708E-87C1-DB44-076AED68D4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47691" y="4037016"/>
            <a:ext cx="747713" cy="717755"/>
          </a:xfrm>
        </p:spPr>
        <p:txBody>
          <a:bodyPr>
            <a:noAutofit/>
          </a:bodyPr>
          <a:lstStyle/>
          <a:p>
            <a:r>
              <a:rPr lang="nb-NO" sz="2000" dirty="0"/>
              <a:t>11. </a:t>
            </a:r>
            <a:r>
              <a:rPr lang="nb-NO" sz="2000" dirty="0" err="1"/>
              <a:t>okt</a:t>
            </a:r>
            <a:endParaRPr lang="nb-NO" sz="20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2D0F866-6E6F-6850-61E1-B86FD36AFC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73541" y="4141022"/>
            <a:ext cx="965654" cy="717755"/>
          </a:xfrm>
        </p:spPr>
        <p:txBody>
          <a:bodyPr>
            <a:noAutofit/>
          </a:bodyPr>
          <a:lstStyle/>
          <a:p>
            <a:r>
              <a:rPr lang="nb-NO" sz="2000" dirty="0"/>
              <a:t>Uke 38-43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ED65EE9-011F-C7F4-0B97-18FDD723E09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162167" y="4108969"/>
            <a:ext cx="1587537" cy="717755"/>
          </a:xfrm>
        </p:spPr>
        <p:txBody>
          <a:bodyPr>
            <a:noAutofit/>
          </a:bodyPr>
          <a:lstStyle/>
          <a:p>
            <a:r>
              <a:rPr lang="nb-NO" sz="2000" dirty="0"/>
              <a:t>22. </a:t>
            </a:r>
            <a:r>
              <a:rPr lang="nb-NO" sz="2000" dirty="0" err="1"/>
              <a:t>Okt</a:t>
            </a:r>
            <a:r>
              <a:rPr lang="nb-NO" sz="2000" dirty="0"/>
              <a:t> – 05. nov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863704-26B4-17ED-4934-7A4F47926F1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11467" y="5153925"/>
            <a:ext cx="3042209" cy="616491"/>
          </a:xfrm>
        </p:spPr>
        <p:txBody>
          <a:bodyPr>
            <a:noAutofit/>
          </a:bodyPr>
          <a:lstStyle/>
          <a:p>
            <a:r>
              <a:rPr lang="nb-NO" sz="2400" dirty="0"/>
              <a:t>Plastutfordringen, runde 1: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37B2DE6-22BF-A0FE-301A-1EC33A3F6CA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111467" y="5823334"/>
            <a:ext cx="2871377" cy="933628"/>
          </a:xfrm>
        </p:spPr>
        <p:txBody>
          <a:bodyPr>
            <a:noAutofit/>
          </a:bodyPr>
          <a:lstStyle/>
          <a:p>
            <a:r>
              <a:rPr lang="nb-NO" sz="1800" dirty="0"/>
              <a:t>Konkurransen starter</a:t>
            </a:r>
            <a:br>
              <a:rPr lang="nb-NO" sz="1800" dirty="0"/>
            </a:br>
            <a:r>
              <a:rPr lang="nb-NO" sz="1800" dirty="0"/>
              <a:t>22. oktober og slutter 05. november!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FBBEA09-6330-3426-5837-F40E4641BB6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68195" y="1799060"/>
            <a:ext cx="2871377" cy="933628"/>
          </a:xfrm>
        </p:spPr>
        <p:txBody>
          <a:bodyPr>
            <a:noAutofit/>
          </a:bodyPr>
          <a:lstStyle/>
          <a:p>
            <a:r>
              <a:rPr lang="nb-NO" sz="2400" b="1" dirty="0"/>
              <a:t>Alle: </a:t>
            </a:r>
            <a:r>
              <a:rPr lang="nb-NO" sz="2400" dirty="0"/>
              <a:t>Frist for å melde seg på de ulike delene av Sirkulær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06DA1A9-D0A7-9597-0071-77BD87866C0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42130" y="2726488"/>
            <a:ext cx="2871377" cy="933628"/>
          </a:xfrm>
        </p:spPr>
        <p:txBody>
          <a:bodyPr>
            <a:noAutofit/>
          </a:bodyPr>
          <a:lstStyle/>
          <a:p>
            <a:r>
              <a:rPr lang="nb-NO" sz="1800" dirty="0"/>
              <a:t>Avtal dato for workshop, om dere deltar på Sirkulær-</a:t>
            </a:r>
            <a:r>
              <a:rPr lang="nb-NO" sz="1800" dirty="0" err="1"/>
              <a:t>insj</a:t>
            </a:r>
            <a:r>
              <a:rPr lang="nb-NO" sz="1800" dirty="0"/>
              <a:t> og om dere deltar i runde 1 eller runde 2 av Plastutfordringen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EF7E9EF9-8FF4-47A9-298C-7D07CDE0C3C7}"/>
              </a:ext>
            </a:extLst>
          </p:cNvPr>
          <p:cNvSpPr txBox="1">
            <a:spLocks/>
          </p:cNvSpPr>
          <p:nvPr/>
        </p:nvSpPr>
        <p:spPr>
          <a:xfrm>
            <a:off x="4106507" y="5350104"/>
            <a:ext cx="2871377" cy="9336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sz="2400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2F095DDB-7F89-0876-021D-A69E34C7F043}"/>
              </a:ext>
            </a:extLst>
          </p:cNvPr>
          <p:cNvSpPr txBox="1">
            <a:spLocks/>
          </p:cNvSpPr>
          <p:nvPr/>
        </p:nvSpPr>
        <p:spPr>
          <a:xfrm>
            <a:off x="3513531" y="4858777"/>
            <a:ext cx="2871377" cy="6059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2400" dirty="0"/>
              <a:t>Workshops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F6B04C9B-E99D-D833-412F-2ED489BEE24D}"/>
              </a:ext>
            </a:extLst>
          </p:cNvPr>
          <p:cNvSpPr txBox="1">
            <a:spLocks/>
          </p:cNvSpPr>
          <p:nvPr/>
        </p:nvSpPr>
        <p:spPr>
          <a:xfrm>
            <a:off x="3513531" y="5462170"/>
            <a:ext cx="2377131" cy="9336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1800" dirty="0"/>
              <a:t>Vi reiser rundt og gjennomfører workshops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8AB71C-A7F7-FAE1-9F11-203F8D2A4781}"/>
              </a:ext>
            </a:extLst>
          </p:cNvPr>
          <p:cNvSpPr txBox="1">
            <a:spLocks/>
          </p:cNvSpPr>
          <p:nvPr/>
        </p:nvSpPr>
        <p:spPr>
          <a:xfrm>
            <a:off x="11982844" y="4060086"/>
            <a:ext cx="747713" cy="717755"/>
          </a:xfrm>
          <a:prstGeom prst="roundRect">
            <a:avLst>
              <a:gd name="adj" fmla="val 28996"/>
            </a:avLst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2000" dirty="0"/>
              <a:t>29. nov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C72F43B-2F6C-51F0-FC19-2CA629B509C9}"/>
              </a:ext>
            </a:extLst>
          </p:cNvPr>
          <p:cNvSpPr txBox="1">
            <a:spLocks/>
          </p:cNvSpPr>
          <p:nvPr/>
        </p:nvSpPr>
        <p:spPr>
          <a:xfrm>
            <a:off x="11920343" y="913708"/>
            <a:ext cx="2871377" cy="5089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2400" dirty="0"/>
              <a:t>Black Friday!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621F37AD-82D9-8B1E-4D5A-6065A19E482A}"/>
              </a:ext>
            </a:extLst>
          </p:cNvPr>
          <p:cNvSpPr txBox="1">
            <a:spLocks/>
          </p:cNvSpPr>
          <p:nvPr/>
        </p:nvSpPr>
        <p:spPr>
          <a:xfrm>
            <a:off x="11920342" y="1472638"/>
            <a:ext cx="2871377" cy="9336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1800" b="0" i="0" dirty="0">
                <a:solidFill>
                  <a:srgbClr val="000000"/>
                </a:solidFill>
                <a:effectLst/>
              </a:rPr>
              <a:t>Hva med å gi denne dagen et motsvar? </a:t>
            </a:r>
            <a:r>
              <a:rPr lang="nb-NO" sz="1800" dirty="0">
                <a:solidFill>
                  <a:srgbClr val="000000"/>
                </a:solidFill>
              </a:rPr>
              <a:t>F.eks.</a:t>
            </a:r>
            <a:r>
              <a:rPr lang="nb-NO" sz="1800" b="0" i="0" dirty="0">
                <a:solidFill>
                  <a:srgbClr val="000000"/>
                </a:solidFill>
                <a:effectLst/>
              </a:rPr>
              <a:t> ved å oppfordre elevene til å arrangere et klesbyttemarked eller reparasjonsverksted, skrive et leserinnlegg e.l.? Filmer dere dette er det gode bidrag til</a:t>
            </a:r>
            <a:br>
              <a:rPr lang="nb-NO" sz="1800" b="0" i="0" dirty="0">
                <a:solidFill>
                  <a:srgbClr val="000000"/>
                </a:solidFill>
                <a:effectLst/>
              </a:rPr>
            </a:br>
            <a:r>
              <a:rPr lang="nb-NO" sz="1800" b="0" i="0" dirty="0">
                <a:solidFill>
                  <a:srgbClr val="000000"/>
                </a:solidFill>
                <a:effectLst/>
              </a:rPr>
              <a:t>Sirkulær-</a:t>
            </a:r>
            <a:r>
              <a:rPr lang="nb-NO" sz="1800" b="0" i="0" dirty="0" err="1">
                <a:solidFill>
                  <a:srgbClr val="000000"/>
                </a:solidFill>
                <a:effectLst/>
              </a:rPr>
              <a:t>insj</a:t>
            </a:r>
            <a:r>
              <a:rPr lang="nb-NO" sz="1800" b="0" i="0" dirty="0">
                <a:solidFill>
                  <a:srgbClr val="000000"/>
                </a:solidFill>
                <a:effectLst/>
              </a:rPr>
              <a:t>!</a:t>
            </a:r>
            <a:br>
              <a:rPr lang="nb-NO" sz="1800" dirty="0"/>
            </a:br>
            <a:endParaRPr lang="nb-NO" sz="1800" dirty="0"/>
          </a:p>
        </p:txBody>
      </p:sp>
    </p:spTree>
    <p:extLst>
      <p:ext uri="{BB962C8B-B14F-4D97-AF65-F5344CB8AC3E}">
        <p14:creationId xmlns:p14="http://schemas.microsoft.com/office/powerpoint/2010/main" val="10064864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A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C8FD2-97B7-0ED0-A15F-21F278F4A2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81117" y="4824143"/>
            <a:ext cx="2871377" cy="933628"/>
          </a:xfrm>
        </p:spPr>
        <p:txBody>
          <a:bodyPr>
            <a:noAutofit/>
          </a:bodyPr>
          <a:lstStyle/>
          <a:p>
            <a:r>
              <a:rPr lang="nb-NO" sz="2400" dirty="0"/>
              <a:t>Plastutfordringen, runde 2: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B3CA42-96A4-D0D7-695B-7C87092957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287402" y="5445493"/>
            <a:ext cx="2871377" cy="1245905"/>
          </a:xfrm>
        </p:spPr>
        <p:txBody>
          <a:bodyPr>
            <a:normAutofit fontScale="92500" lnSpcReduction="10000"/>
          </a:bodyPr>
          <a:lstStyle/>
          <a:p>
            <a:r>
              <a:rPr lang="nb-NO" sz="1900" dirty="0"/>
              <a:t>Frist for å sende inn bidrag! NB! Sjekk kriteriene som juryen bedømmer etter!</a:t>
            </a:r>
            <a:br>
              <a:rPr lang="nb-NO" sz="1800" dirty="0"/>
            </a:br>
            <a:endParaRPr lang="nb-NO" sz="18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8F9B5B-4855-9B86-E021-2632094D8A8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95080" y="4114800"/>
            <a:ext cx="960565" cy="717755"/>
          </a:xfrm>
        </p:spPr>
        <p:txBody>
          <a:bodyPr>
            <a:noAutofit/>
          </a:bodyPr>
          <a:lstStyle/>
          <a:p>
            <a:r>
              <a:rPr lang="nb-NO" sz="2000" dirty="0"/>
              <a:t>14.</a:t>
            </a:r>
            <a:br>
              <a:rPr lang="nb-NO" sz="2000" dirty="0"/>
            </a:br>
            <a:r>
              <a:rPr lang="nb-NO" sz="2000" dirty="0"/>
              <a:t>jan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423CC81-708E-87C1-DB44-076AED68D4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60685" y="4056308"/>
            <a:ext cx="747713" cy="717755"/>
          </a:xfrm>
        </p:spPr>
        <p:txBody>
          <a:bodyPr>
            <a:noAutofit/>
          </a:bodyPr>
          <a:lstStyle/>
          <a:p>
            <a:r>
              <a:rPr lang="nb-NO" sz="2000" dirty="0"/>
              <a:t>05. </a:t>
            </a:r>
            <a:r>
              <a:rPr lang="nb-NO" sz="2000" dirty="0" err="1"/>
              <a:t>feb</a:t>
            </a:r>
            <a:endParaRPr lang="nb-NO" sz="20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ED65EE9-011F-C7F4-0B97-18FDD723E09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590475" y="4035920"/>
            <a:ext cx="877824" cy="738143"/>
          </a:xfrm>
        </p:spPr>
        <p:txBody>
          <a:bodyPr>
            <a:noAutofit/>
          </a:bodyPr>
          <a:lstStyle/>
          <a:p>
            <a:r>
              <a:rPr lang="nb-NO" sz="2000" dirty="0"/>
              <a:t>12. </a:t>
            </a:r>
            <a:r>
              <a:rPr lang="nb-NO" sz="2000" dirty="0" err="1"/>
              <a:t>feb</a:t>
            </a:r>
            <a:endParaRPr lang="nb-NO" sz="200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863704-26B4-17ED-4934-7A4F47926F1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588191" y="1268326"/>
            <a:ext cx="3042209" cy="616491"/>
          </a:xfrm>
        </p:spPr>
        <p:txBody>
          <a:bodyPr>
            <a:noAutofit/>
          </a:bodyPr>
          <a:lstStyle/>
          <a:p>
            <a:r>
              <a:rPr lang="nb-NO" sz="2400" dirty="0"/>
              <a:t>Kåring av årets Sirkulær-</a:t>
            </a:r>
            <a:r>
              <a:rPr lang="nb-NO" sz="2400" dirty="0" err="1"/>
              <a:t>insj</a:t>
            </a:r>
            <a:r>
              <a:rPr lang="nb-NO" sz="2400" dirty="0"/>
              <a:t>!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EF7E9EF9-8FF4-47A9-298C-7D07CDE0C3C7}"/>
              </a:ext>
            </a:extLst>
          </p:cNvPr>
          <p:cNvSpPr txBox="1">
            <a:spLocks/>
          </p:cNvSpPr>
          <p:nvPr/>
        </p:nvSpPr>
        <p:spPr>
          <a:xfrm>
            <a:off x="4106507" y="5350104"/>
            <a:ext cx="2871377" cy="9336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sz="2400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2F095DDB-7F89-0876-021D-A69E34C7F043}"/>
              </a:ext>
            </a:extLst>
          </p:cNvPr>
          <p:cNvSpPr txBox="1">
            <a:spLocks/>
          </p:cNvSpPr>
          <p:nvPr/>
        </p:nvSpPr>
        <p:spPr>
          <a:xfrm>
            <a:off x="403986" y="2474820"/>
            <a:ext cx="2871377" cy="6059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2400" dirty="0"/>
              <a:t>Workshops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F6B04C9B-E99D-D833-412F-2ED489BEE24D}"/>
              </a:ext>
            </a:extLst>
          </p:cNvPr>
          <p:cNvSpPr txBox="1">
            <a:spLocks/>
          </p:cNvSpPr>
          <p:nvPr/>
        </p:nvSpPr>
        <p:spPr>
          <a:xfrm>
            <a:off x="403986" y="3080797"/>
            <a:ext cx="2377131" cy="9336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1800" dirty="0"/>
              <a:t>Vi reiser rundt og gjennomfører workshops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87E4B11D-CE74-373D-7C63-DA2FEED455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590475" y="1884817"/>
            <a:ext cx="2870200" cy="1952819"/>
          </a:xfrm>
        </p:spPr>
        <p:txBody>
          <a:bodyPr>
            <a:noAutofit/>
          </a:bodyPr>
          <a:lstStyle/>
          <a:p>
            <a:r>
              <a:rPr lang="nb-NO" sz="1800" b="1" dirty="0"/>
              <a:t>Kl. 12:00 – 13:00! </a:t>
            </a:r>
            <a:br>
              <a:rPr lang="nb-NO" sz="1800" dirty="0"/>
            </a:br>
            <a:r>
              <a:rPr lang="nb-NO" sz="1800" dirty="0"/>
              <a:t>Teams-lenke kommer.</a:t>
            </a:r>
            <a:br>
              <a:rPr lang="nb-NO" sz="1800" dirty="0"/>
            </a:br>
            <a:r>
              <a:rPr lang="nb-NO" sz="1800" dirty="0"/>
              <a:t>Her skal vi hylle bidragene og la oss inspirere og påvirke til endring! </a:t>
            </a:r>
            <a:br>
              <a:rPr lang="nb-NO" sz="1800" dirty="0"/>
            </a:br>
            <a:r>
              <a:rPr lang="nb-NO" sz="1800" dirty="0"/>
              <a:t>Vinneren av årets sirkulær-</a:t>
            </a:r>
            <a:r>
              <a:rPr lang="nb-NO" sz="1800" dirty="0" err="1"/>
              <a:t>insj</a:t>
            </a:r>
            <a:r>
              <a:rPr lang="nb-NO" sz="1800" dirty="0"/>
              <a:t> vinner 10 000 kroner til klassekassa!</a:t>
            </a:r>
            <a:br>
              <a:rPr lang="nb-NO" sz="1800" dirty="0"/>
            </a:br>
            <a:endParaRPr lang="nb-NO" sz="1800" dirty="0"/>
          </a:p>
        </p:txBody>
      </p:sp>
      <p:sp>
        <p:nvSpPr>
          <p:cNvPr id="20" name="Plassholder for tekst 19">
            <a:extLst>
              <a:ext uri="{FF2B5EF4-FFF2-40B4-BE49-F238E27FC236}">
                <a16:creationId xmlns:a16="http://schemas.microsoft.com/office/drawing/2014/main" id="{32537ADB-1AAF-1972-9B2C-FC57FA18320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87403" y="4460569"/>
            <a:ext cx="2871377" cy="933628"/>
          </a:xfrm>
        </p:spPr>
        <p:txBody>
          <a:bodyPr/>
          <a:lstStyle/>
          <a:p>
            <a:r>
              <a:rPr lang="nb-NO" dirty="0"/>
              <a:t>Sirkulær-</a:t>
            </a:r>
            <a:r>
              <a:rPr lang="nb-NO" dirty="0" err="1"/>
              <a:t>insj</a:t>
            </a:r>
            <a:endParaRPr lang="nb-NO" dirty="0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9E37430D-11C8-E749-57BD-E03EF9F706FC}"/>
              </a:ext>
            </a:extLst>
          </p:cNvPr>
          <p:cNvSpPr txBox="1">
            <a:spLocks/>
          </p:cNvSpPr>
          <p:nvPr/>
        </p:nvSpPr>
        <p:spPr>
          <a:xfrm>
            <a:off x="2781116" y="5757771"/>
            <a:ext cx="2871377" cy="9336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1800" dirty="0"/>
              <a:t>Frist for innsending av lagoppsett</a:t>
            </a:r>
            <a:br>
              <a:rPr lang="nb-NO" sz="1800" dirty="0"/>
            </a:br>
            <a:endParaRPr lang="nb-NO" sz="1800" dirty="0"/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0BD085B7-4CDF-B011-23C3-6101131D1B86}"/>
              </a:ext>
            </a:extLst>
          </p:cNvPr>
          <p:cNvSpPr txBox="1">
            <a:spLocks/>
          </p:cNvSpPr>
          <p:nvPr/>
        </p:nvSpPr>
        <p:spPr>
          <a:xfrm>
            <a:off x="441194" y="4141023"/>
            <a:ext cx="965654" cy="717755"/>
          </a:xfrm>
          <a:prstGeom prst="roundRect">
            <a:avLst>
              <a:gd name="adj" fmla="val 28996"/>
            </a:avLst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2000" dirty="0"/>
              <a:t>Uke 3-5</a:t>
            </a:r>
          </a:p>
        </p:txBody>
      </p:sp>
      <p:sp>
        <p:nvSpPr>
          <p:cNvPr id="26" name="Plassholder for tekst 25">
            <a:extLst>
              <a:ext uri="{FF2B5EF4-FFF2-40B4-BE49-F238E27FC236}">
                <a16:creationId xmlns:a16="http://schemas.microsoft.com/office/drawing/2014/main" id="{0E7E1462-11C8-E74D-E509-4C2F14440C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08571" y="4106388"/>
            <a:ext cx="1577240" cy="752390"/>
          </a:xfrm>
        </p:spPr>
        <p:txBody>
          <a:bodyPr>
            <a:noAutofit/>
          </a:bodyPr>
          <a:lstStyle/>
          <a:p>
            <a:r>
              <a:rPr lang="nb-NO" sz="2000" dirty="0"/>
              <a:t>21. Jan – 04. </a:t>
            </a:r>
            <a:r>
              <a:rPr lang="nb-NO" sz="2000" dirty="0" err="1"/>
              <a:t>feb</a:t>
            </a:r>
            <a:endParaRPr lang="nb-NO" sz="2000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BAD73908-F131-A169-4443-44075E909101}"/>
              </a:ext>
            </a:extLst>
          </p:cNvPr>
          <p:cNvSpPr txBox="1">
            <a:spLocks/>
          </p:cNvSpPr>
          <p:nvPr/>
        </p:nvSpPr>
        <p:spPr>
          <a:xfrm>
            <a:off x="5208571" y="1970380"/>
            <a:ext cx="2871377" cy="9336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2400" dirty="0"/>
              <a:t>Plastutfordringen, runde 2:</a:t>
            </a:r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7C1FBD9B-C87D-758F-DA0F-03D866E6B786}"/>
              </a:ext>
            </a:extLst>
          </p:cNvPr>
          <p:cNvSpPr txBox="1">
            <a:spLocks/>
          </p:cNvSpPr>
          <p:nvPr/>
        </p:nvSpPr>
        <p:spPr>
          <a:xfrm>
            <a:off x="5208571" y="2904008"/>
            <a:ext cx="2871377" cy="9336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1800" dirty="0"/>
              <a:t>Konkurransen starter</a:t>
            </a:r>
            <a:br>
              <a:rPr lang="nb-NO" sz="1800" dirty="0"/>
            </a:br>
            <a:r>
              <a:rPr lang="nb-NO" sz="1800" dirty="0"/>
              <a:t>21. januar og slutter 04. februar!</a:t>
            </a:r>
          </a:p>
        </p:txBody>
      </p:sp>
    </p:spTree>
    <p:extLst>
      <p:ext uri="{BB962C8B-B14F-4D97-AF65-F5344CB8AC3E}">
        <p14:creationId xmlns:p14="http://schemas.microsoft.com/office/powerpoint/2010/main" val="6648779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A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Undertittel 8">
            <a:extLst>
              <a:ext uri="{FF2B5EF4-FFF2-40B4-BE49-F238E27FC236}">
                <a16:creationId xmlns:a16="http://schemas.microsoft.com/office/drawing/2014/main" id="{0EDC93CD-E0FC-24ED-D912-458F40EEE8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1" name="Bilde 10" descr="Et bilde som inneholder tekst, skjermbilde, programvare, Parallell&#10;&#10;Automatisk generert beskrivelse">
            <a:extLst>
              <a:ext uri="{FF2B5EF4-FFF2-40B4-BE49-F238E27FC236}">
                <a16:creationId xmlns:a16="http://schemas.microsoft.com/office/drawing/2014/main" id="{B541F31E-8CA9-4A36-43C2-293B2F678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149" y="940936"/>
            <a:ext cx="12656364" cy="5485335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E1C39A5B-28D4-06E9-D341-A7E72EB87BC7}"/>
              </a:ext>
            </a:extLst>
          </p:cNvPr>
          <p:cNvSpPr txBox="1">
            <a:spLocks/>
          </p:cNvSpPr>
          <p:nvPr/>
        </p:nvSpPr>
        <p:spPr>
          <a:xfrm>
            <a:off x="3902299" y="6954202"/>
            <a:ext cx="10365346" cy="6689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Oversikt over din deltagelse i Sirkulær – oppdater før 6. september!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477178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A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4435C-2697-8BAE-9553-544FA82CB7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b-NO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Infosiden</a:t>
            </a:r>
            <a:endParaRPr lang="nb-NO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A919D1-1A65-98ED-E489-15DED40D87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Her finner du informasjon, gode huskelister og oversikt over frister.</a:t>
            </a:r>
          </a:p>
        </p:txBody>
      </p:sp>
    </p:spTree>
    <p:extLst>
      <p:ext uri="{BB962C8B-B14F-4D97-AF65-F5344CB8AC3E}">
        <p14:creationId xmlns:p14="http://schemas.microsoft.com/office/powerpoint/2010/main" val="40575663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A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>
            <a:extLst>
              <a:ext uri="{FF2B5EF4-FFF2-40B4-BE49-F238E27FC236}">
                <a16:creationId xmlns:a16="http://schemas.microsoft.com/office/drawing/2014/main" id="{62769C74-C032-050B-EBD5-A98028B7F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37" y="53975"/>
            <a:ext cx="3209925" cy="8010525"/>
          </a:xfrm>
          <a:prstGeom prst="rect">
            <a:avLst/>
          </a:prstGeom>
        </p:spPr>
      </p:pic>
      <p:pic>
        <p:nvPicPr>
          <p:cNvPr id="11" name="Bilde 10" descr="Et bilde som inneholder tekst, skjermbilde, Font, dokument&#10;&#10;Automatisk generert beskrivelse">
            <a:extLst>
              <a:ext uri="{FF2B5EF4-FFF2-40B4-BE49-F238E27FC236}">
                <a16:creationId xmlns:a16="http://schemas.microsoft.com/office/drawing/2014/main" id="{5D18C2C2-31C1-3007-60E5-03B3D21A81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1558" y="1953158"/>
            <a:ext cx="5332678" cy="4327806"/>
          </a:xfrm>
          <a:prstGeom prst="rect">
            <a:avLst/>
          </a:prstGeom>
        </p:spPr>
      </p:pic>
      <p:pic>
        <p:nvPicPr>
          <p:cNvPr id="13" name="Bilde 12" descr="Et bilde som inneholder tekst, skjermbilde, Font&#10;&#10;Automatisk generert beskrivelse">
            <a:extLst>
              <a:ext uri="{FF2B5EF4-FFF2-40B4-BE49-F238E27FC236}">
                <a16:creationId xmlns:a16="http://schemas.microsoft.com/office/drawing/2014/main" id="{DA1B72C4-E12E-E227-DB5E-4F6398E81D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8612" y="1953158"/>
            <a:ext cx="5421267" cy="432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1251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CBD142BD-5378-4406-6725-D3CDD9E216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Spørsmål vi har fått hittil</a:t>
            </a:r>
          </a:p>
          <a:p>
            <a:r>
              <a:rPr lang="nb-NO" dirty="0"/>
              <a:t>Spørsmål &amp; svar</a:t>
            </a:r>
          </a:p>
        </p:txBody>
      </p:sp>
    </p:spTree>
    <p:extLst>
      <p:ext uri="{BB962C8B-B14F-4D97-AF65-F5344CB8AC3E}">
        <p14:creationId xmlns:p14="http://schemas.microsoft.com/office/powerpoint/2010/main" val="3694615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B03D5-FFC0-A2F8-A8C9-CB4043364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Spørsmål &amp; svar</a:t>
            </a:r>
            <a:br>
              <a:rPr lang="nb-NO" dirty="0"/>
            </a:br>
            <a:r>
              <a:rPr lang="nb-NO" sz="2400" dirty="0"/>
              <a:t>se utfyllende svar på de følgende sidene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9C9D78-2C80-FBA9-58AA-0377C620BE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b-NO" dirty="0"/>
              <a:t>Hvor lang tid tar Sirkulær?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For hvem er Sirkulær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Kobles opplegget til konkrete fag og kompetansemål?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AFB6B5-4395-A27C-96A4-141BFC8117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nb-NO" dirty="0"/>
              <a:t>Det er opp til hva dere benytter dere av.</a:t>
            </a:r>
          </a:p>
          <a:p>
            <a:pPr marL="0" indent="0">
              <a:buNone/>
            </a:pPr>
            <a:endParaRPr lang="nb-NO" sz="800" dirty="0"/>
          </a:p>
          <a:p>
            <a:pPr marL="0" indent="0">
              <a:buNone/>
            </a:pPr>
            <a:endParaRPr lang="nb-NO" sz="800" dirty="0"/>
          </a:p>
          <a:p>
            <a:r>
              <a:rPr lang="nb-NO" dirty="0"/>
              <a:t>Alle. Sirkulær er hovedsakelig for </a:t>
            </a:r>
            <a:r>
              <a:rPr lang="nb-NO" b="1" dirty="0"/>
              <a:t>alle</a:t>
            </a:r>
            <a:r>
              <a:rPr lang="nb-NO" dirty="0"/>
              <a:t> elever ved VG1 og VG2, da det er et flerfaglig tilbud som fokuserer på at </a:t>
            </a:r>
            <a:r>
              <a:rPr lang="nb-NO" b="1" dirty="0"/>
              <a:t>temaet</a:t>
            </a:r>
            <a:r>
              <a:rPr lang="nb-NO" dirty="0"/>
              <a:t> må sees på fra ulike fag, linjer og yrker. Det er også mulig for VG3 å delta.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Ja. Vi viser til de mest relevante fagene for de ulike delene, men det vil også kunne kobles til flere. Aktivitetene i Sirkulærguiden og Plastutfordringen er koblet til konkrete kompetansemål. </a:t>
            </a:r>
          </a:p>
        </p:txBody>
      </p:sp>
    </p:spTree>
    <p:extLst>
      <p:ext uri="{BB962C8B-B14F-4D97-AF65-F5344CB8AC3E}">
        <p14:creationId xmlns:p14="http://schemas.microsoft.com/office/powerpoint/2010/main" val="10891812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F99A636-EA31-223F-A6EA-709834A0C3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Hva er Sirkulær?</a:t>
            </a:r>
          </a:p>
        </p:txBody>
      </p:sp>
    </p:spTree>
    <p:extLst>
      <p:ext uri="{BB962C8B-B14F-4D97-AF65-F5344CB8AC3E}">
        <p14:creationId xmlns:p14="http://schemas.microsoft.com/office/powerpoint/2010/main" val="33276722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B03D5-FFC0-A2F8-A8C9-CB4043364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Hvor lang tid tar Sirkulær?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AFB6B5-4395-A27C-96A4-141BFC8117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92200" y="2384385"/>
            <a:ext cx="12339653" cy="4990889"/>
          </a:xfrm>
        </p:spPr>
        <p:txBody>
          <a:bodyPr>
            <a:normAutofit/>
          </a:bodyPr>
          <a:lstStyle/>
          <a:p>
            <a:r>
              <a:rPr lang="nb-NO" dirty="0"/>
              <a:t>Helt opp til deg!</a:t>
            </a:r>
          </a:p>
          <a:p>
            <a:r>
              <a:rPr lang="nb-NO" dirty="0"/>
              <a:t>Sirkulærguiden: Alt fra 10 minutter – flere timer! Inspirasjon, opp til deg og elevene! </a:t>
            </a:r>
          </a:p>
          <a:p>
            <a:r>
              <a:rPr lang="nb-NO" dirty="0"/>
              <a:t>Workshop: 120 minutter </a:t>
            </a:r>
          </a:p>
          <a:p>
            <a:r>
              <a:rPr lang="nb-NO" dirty="0"/>
              <a:t>Plastutfordringen: 5 minutter pr. dag + ca. 30 minutter innføring, i tillegg oppsett av lag i konkurranseverktøy (1 time)</a:t>
            </a:r>
          </a:p>
          <a:p>
            <a:r>
              <a:rPr lang="nb-NO" dirty="0"/>
              <a:t>Sirkulær-</a:t>
            </a:r>
            <a:r>
              <a:rPr lang="nb-NO" dirty="0" err="1"/>
              <a:t>insj</a:t>
            </a:r>
            <a:r>
              <a:rPr lang="nb-NO" dirty="0"/>
              <a:t>: Minimum 4 timer</a:t>
            </a:r>
          </a:p>
        </p:txBody>
      </p:sp>
    </p:spTree>
    <p:extLst>
      <p:ext uri="{BB962C8B-B14F-4D97-AF65-F5344CB8AC3E}">
        <p14:creationId xmlns:p14="http://schemas.microsoft.com/office/powerpoint/2010/main" val="31370075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B03D5-FFC0-A2F8-A8C9-CB4043364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For hvem er Sirkulær?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AFB6B5-4395-A27C-96A4-141BFC8117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92200" y="2384385"/>
            <a:ext cx="12339653" cy="4990889"/>
          </a:xfrm>
        </p:spPr>
        <p:txBody>
          <a:bodyPr>
            <a:normAutofit/>
          </a:bodyPr>
          <a:lstStyle/>
          <a:p>
            <a:endParaRPr lang="nb-NO" b="1" dirty="0"/>
          </a:p>
          <a:p>
            <a:r>
              <a:rPr lang="nb-NO" dirty="0"/>
              <a:t>Hovedsakelig elever ved VG1 og VG2, men VG3 kan også delta</a:t>
            </a:r>
          </a:p>
          <a:p>
            <a:r>
              <a:rPr lang="nb-NO" dirty="0"/>
              <a:t>Temaet, </a:t>
            </a:r>
            <a:r>
              <a:rPr lang="nb-NO" dirty="0" err="1"/>
              <a:t>sirkulærøkonomi</a:t>
            </a:r>
            <a:r>
              <a:rPr lang="nb-NO" dirty="0"/>
              <a:t>, er sentralt for både yrkesfag og studiespesialiserende i alle trinn på VGS, </a:t>
            </a:r>
            <a:r>
              <a:rPr lang="nb-NO" dirty="0" err="1"/>
              <a:t>mtp</a:t>
            </a:r>
            <a:r>
              <a:rPr lang="nb-NO" dirty="0"/>
              <a:t>. ressursforbruk i fellesfagene naturfag, samfunnsfag og geografi. </a:t>
            </a:r>
            <a:r>
              <a:rPr lang="nb-NO" dirty="0" err="1"/>
              <a:t>Mtp</a:t>
            </a:r>
            <a:r>
              <a:rPr lang="nb-NO" dirty="0"/>
              <a:t>. påvirkning og kommunikasjon er fag som markedsføring og norsk relevant. Den praktiske gjennomføringen er sentral for ulike programfag og spesielt i yrkesfagene.</a:t>
            </a:r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64860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B03D5-FFC0-A2F8-A8C9-CB4043364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Kobles opplegget til konkrete fag og kompetansemål?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AFB6B5-4395-A27C-96A4-141BFC8117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92200" y="2384385"/>
            <a:ext cx="12339653" cy="4990889"/>
          </a:xfrm>
        </p:spPr>
        <p:txBody>
          <a:bodyPr>
            <a:normAutofit fontScale="85000" lnSpcReduction="10000"/>
          </a:bodyPr>
          <a:lstStyle/>
          <a:p>
            <a:r>
              <a:rPr lang="nb-NO" dirty="0"/>
              <a:t>Ja. Vi viser til de mest relevante fagene for de ulike delene, men det vil også kunne kobles til flere fag og kompetansemål. </a:t>
            </a:r>
          </a:p>
          <a:p>
            <a:r>
              <a:rPr lang="nb-NO" b="1" dirty="0"/>
              <a:t>Sirkulærguide: </a:t>
            </a:r>
            <a:r>
              <a:rPr lang="nb-NO" dirty="0"/>
              <a:t>Kompetansemål i </a:t>
            </a:r>
            <a:r>
              <a:rPr lang="nn-NO" dirty="0"/>
              <a:t>restaurant- og matfag; bygg- og anleggsteknikk; </a:t>
            </a:r>
            <a:r>
              <a:rPr lang="nn-NO" dirty="0" err="1"/>
              <a:t>håndverk</a:t>
            </a:r>
            <a:r>
              <a:rPr lang="nn-NO" dirty="0"/>
              <a:t>, design og produktutvikling, frisør, blomster, interiør og eksponeringsdesign, informasjonsteknologi og medieproduksjon. I tillegg til kompetansemål i norsk, engelsk og matematikk. </a:t>
            </a:r>
            <a:endParaRPr lang="nb-NO" dirty="0"/>
          </a:p>
          <a:p>
            <a:r>
              <a:rPr lang="nb-NO" b="1" dirty="0"/>
              <a:t>Workshopen: </a:t>
            </a:r>
            <a:r>
              <a:rPr lang="nb-NO" dirty="0"/>
              <a:t>Fellesfagene naturfag, geografi, samfunnskunnskap og norsk. Flere programfag. </a:t>
            </a:r>
          </a:p>
          <a:p>
            <a:r>
              <a:rPr lang="nb-NO" b="1" dirty="0"/>
              <a:t>Plastutfordringen: </a:t>
            </a:r>
            <a:r>
              <a:rPr lang="nn-NO" dirty="0"/>
              <a:t>Naturfag, samfunnskunnskap, geografi og norsk. Kompetansemål i naturfag og samfunnsfag.</a:t>
            </a:r>
            <a:endParaRPr lang="nb-NO" dirty="0"/>
          </a:p>
          <a:p>
            <a:r>
              <a:rPr lang="nb-NO" b="1" dirty="0"/>
              <a:t>Sirkulær-</a:t>
            </a:r>
            <a:r>
              <a:rPr lang="nb-NO" b="1" dirty="0" err="1"/>
              <a:t>insj</a:t>
            </a:r>
            <a:r>
              <a:rPr lang="nb-NO" b="1" dirty="0"/>
              <a:t>: </a:t>
            </a:r>
            <a:r>
              <a:rPr lang="nb-NO" dirty="0"/>
              <a:t>Norsk, medier- og kommunikasjon og markedsføring</a:t>
            </a:r>
            <a:br>
              <a:rPr lang="nb-NO" dirty="0"/>
            </a:br>
            <a:r>
              <a:rPr lang="nb-NO" dirty="0"/>
              <a:t>Eksempler på vurderingssituasjon med kompetansemål i norsk og geografi finnes på infosiden!</a:t>
            </a:r>
          </a:p>
        </p:txBody>
      </p:sp>
    </p:spTree>
    <p:extLst>
      <p:ext uri="{BB962C8B-B14F-4D97-AF65-F5344CB8AC3E}">
        <p14:creationId xmlns:p14="http://schemas.microsoft.com/office/powerpoint/2010/main" val="27160579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A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E0BA2-474D-8C10-DB03-0C8E70D34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9094" y="3439659"/>
            <a:ext cx="7332191" cy="1905919"/>
          </a:xfrm>
        </p:spPr>
        <p:txBody>
          <a:bodyPr/>
          <a:lstStyle/>
          <a:p>
            <a:r>
              <a:rPr lang="nb-NO" sz="4800" dirty="0"/>
              <a:t>Har du fortsatt spørsmål? </a:t>
            </a:r>
            <a:br>
              <a:rPr lang="nb-NO" dirty="0"/>
            </a:br>
            <a:br>
              <a:rPr lang="nb-NO" dirty="0"/>
            </a:br>
            <a:r>
              <a:rPr lang="nb-NO" sz="4800" b="1" dirty="0"/>
              <a:t>Bare ta kontakt med oss!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353457-72F7-04F8-81DA-18DAEBB5EB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57628" y="5779583"/>
            <a:ext cx="7663321" cy="1574800"/>
          </a:xfrm>
        </p:spPr>
        <p:txBody>
          <a:bodyPr>
            <a:normAutofit/>
          </a:bodyPr>
          <a:lstStyle/>
          <a:p>
            <a:r>
              <a:rPr lang="nb-NO" sz="2800" dirty="0"/>
              <a:t>Hanne: </a:t>
            </a:r>
            <a:r>
              <a:rPr lang="nb-NO" sz="28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hannemh@framtiden.no</a:t>
            </a:r>
            <a:br>
              <a:rPr lang="nb-NO" sz="2800" dirty="0"/>
            </a:br>
            <a:r>
              <a:rPr lang="nb-NO" sz="2800" dirty="0"/>
              <a:t>Else Mari (Innlandet): </a:t>
            </a:r>
            <a:r>
              <a:rPr lang="nb-NO" sz="2800" dirty="0" err="1"/>
              <a:t>else.fauske@framtiden</a:t>
            </a:r>
            <a:r>
              <a:rPr lang="nb-NO" sz="2800" dirty="0"/>
              <a:t>.</a:t>
            </a: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E953D3C-6635-299E-8F5D-73D287CFF0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98411" y="6848303"/>
            <a:ext cx="2238568" cy="1047666"/>
          </a:xfrm>
          <a:prstGeom prst="rect">
            <a:avLst/>
          </a:prstGeom>
        </p:spPr>
      </p:pic>
      <p:pic>
        <p:nvPicPr>
          <p:cNvPr id="10" name="Plassholder for bilde 9" descr="Et bilde som inneholder klær, person, vegg, mann&#10;&#10;Automatisk generert beskrivelse">
            <a:extLst>
              <a:ext uri="{FF2B5EF4-FFF2-40B4-BE49-F238E27FC236}">
                <a16:creationId xmlns:a16="http://schemas.microsoft.com/office/drawing/2014/main" id="{6A00A1DB-86E2-5EB7-A5E2-DF231EE4C04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/>
          <a:srcRect l="23011" r="23011"/>
          <a:stretch>
            <a:fillRect/>
          </a:stretch>
        </p:blipFill>
        <p:spPr>
          <a:xfrm>
            <a:off x="0" y="0"/>
            <a:ext cx="5923280" cy="8229600"/>
          </a:xfrm>
        </p:spPr>
      </p:pic>
    </p:spTree>
    <p:extLst>
      <p:ext uri="{BB962C8B-B14F-4D97-AF65-F5344CB8AC3E}">
        <p14:creationId xmlns:p14="http://schemas.microsoft.com/office/powerpoint/2010/main" val="2627333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4CE90-7253-F649-A04B-FA676AB98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Sirkulær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1240A3-EE2C-763C-66E8-0FC9F85E49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5670" y="2720051"/>
            <a:ext cx="6049199" cy="5326669"/>
          </a:xfrm>
        </p:spPr>
        <p:txBody>
          <a:bodyPr>
            <a:normAutofit/>
          </a:bodyPr>
          <a:lstStyle/>
          <a:p>
            <a:r>
              <a:rPr lang="nb-NO" dirty="0"/>
              <a:t>En undervisningspakke med fokus på temaet </a:t>
            </a:r>
            <a:r>
              <a:rPr lang="nb-NO" dirty="0" err="1"/>
              <a:t>sirkulærøkonomi</a:t>
            </a:r>
            <a:endParaRPr lang="nb-NO" dirty="0"/>
          </a:p>
          <a:p>
            <a:r>
              <a:rPr lang="nb-NO" dirty="0"/>
              <a:t>Alle fag trengs inn i omstillingen </a:t>
            </a:r>
            <a:r>
              <a:rPr lang="nb-NO" dirty="0">
                <a:sym typeface="Wingdings" panose="05000000000000000000" pitchFamily="2" charset="2"/>
              </a:rPr>
              <a:t> flerfaglig</a:t>
            </a:r>
          </a:p>
          <a:p>
            <a:r>
              <a:rPr lang="nb-NO" b="1" dirty="0"/>
              <a:t>Mål: Fra prat til praksis: </a:t>
            </a:r>
            <a:r>
              <a:rPr lang="nb-NO" dirty="0"/>
              <a:t>Engasjerer elever til å gjennomføre praktiske løsninger innen smartere ressursbruk i sitt lokalsamfunn</a:t>
            </a:r>
          </a:p>
          <a:p>
            <a:endParaRPr lang="nb-NO" dirty="0"/>
          </a:p>
          <a:p>
            <a:endParaRPr lang="nb-NO" dirty="0"/>
          </a:p>
        </p:txBody>
      </p:sp>
      <p:pic>
        <p:nvPicPr>
          <p:cNvPr id="9" name="Bilde 8" descr="Et bilde som inneholder utendørs, sko, klær, person&#10;&#10;Automatisk generert beskrivelse">
            <a:extLst>
              <a:ext uri="{FF2B5EF4-FFF2-40B4-BE49-F238E27FC236}">
                <a16:creationId xmlns:a16="http://schemas.microsoft.com/office/drawing/2014/main" id="{DF7496C2-C8E1-7A3D-29F3-DEA9372C1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6428" y="618744"/>
            <a:ext cx="5244084" cy="699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428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4CE90-7253-F649-A04B-FA676AB98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Sirkulær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1240A3-EE2C-763C-66E8-0FC9F85E49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5670" y="2720051"/>
            <a:ext cx="5742873" cy="4990889"/>
          </a:xfrm>
        </p:spPr>
        <p:txBody>
          <a:bodyPr>
            <a:normAutofit/>
          </a:bodyPr>
          <a:lstStyle/>
          <a:p>
            <a:r>
              <a:rPr lang="nb-NO" b="1" dirty="0"/>
              <a:t>Mål: </a:t>
            </a:r>
            <a:r>
              <a:rPr lang="nb-NO" dirty="0"/>
              <a:t>Synliggjøre løsningene som ligger i dagens utfordringer</a:t>
            </a:r>
          </a:p>
          <a:p>
            <a:r>
              <a:rPr lang="nb-NO" dirty="0"/>
              <a:t>Når vi er en del av sløsingen kan vi også være en del av løsningen</a:t>
            </a:r>
          </a:p>
          <a:p>
            <a:r>
              <a:rPr lang="nb-NO" dirty="0">
                <a:sym typeface="Wingdings" panose="05000000000000000000" pitchFamily="2" charset="2"/>
              </a:rPr>
              <a:t>September – februar</a:t>
            </a:r>
            <a:endParaRPr lang="nb-NO" dirty="0"/>
          </a:p>
          <a:p>
            <a:r>
              <a:rPr lang="nb-NO" dirty="0"/>
              <a:t>Sirkulærguide, workshop, Plastutfordringen og Sirkulær-</a:t>
            </a:r>
            <a:r>
              <a:rPr lang="nb-NO" dirty="0" err="1"/>
              <a:t>insj</a:t>
            </a: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5" name="Bilde 4" descr="Et bilde som inneholder utendørs, himmel, Skrap, forurensing&#10;&#10;Automatisk generert beskrivelse">
            <a:extLst>
              <a:ext uri="{FF2B5EF4-FFF2-40B4-BE49-F238E27FC236}">
                <a16:creationId xmlns:a16="http://schemas.microsoft.com/office/drawing/2014/main" id="{DF80D4A4-EA4D-0838-8017-80C3FF42F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8543" y="1765353"/>
            <a:ext cx="4005069" cy="5340092"/>
          </a:xfrm>
          <a:prstGeom prst="rect">
            <a:avLst/>
          </a:prstGeom>
        </p:spPr>
      </p:pic>
      <p:pic>
        <p:nvPicPr>
          <p:cNvPr id="6" name="Bilde 5" descr="Et bilde som inneholder tømmer, grunn, Planke, tre&#10;&#10;Automatisk generert beskrivelse">
            <a:extLst>
              <a:ext uri="{FF2B5EF4-FFF2-40B4-BE49-F238E27FC236}">
                <a16:creationId xmlns:a16="http://schemas.microsoft.com/office/drawing/2014/main" id="{55832641-68F0-D26C-7CC1-1EB65A2292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873647" y="2432865"/>
            <a:ext cx="5340093" cy="400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671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4CE90-7253-F649-A04B-FA676AB98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Sirkulærguide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1240A3-EE2C-763C-66E8-0FC9F85E49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5671" y="2720051"/>
            <a:ext cx="5430988" cy="4990889"/>
          </a:xfrm>
        </p:spPr>
        <p:txBody>
          <a:bodyPr>
            <a:normAutofit/>
          </a:bodyPr>
          <a:lstStyle/>
          <a:p>
            <a:r>
              <a:rPr lang="nb-NO" dirty="0"/>
              <a:t>Mål: Inspirasjon og </a:t>
            </a:r>
            <a:br>
              <a:rPr lang="nb-NO" dirty="0"/>
            </a:br>
            <a:r>
              <a:rPr lang="nb-NO" dirty="0"/>
              <a:t>tips til aktiviteter</a:t>
            </a:r>
            <a:br>
              <a:rPr lang="nb-NO" dirty="0"/>
            </a:br>
            <a:r>
              <a:rPr lang="nb-NO" dirty="0"/>
              <a:t>innen ombruk og </a:t>
            </a:r>
            <a:br>
              <a:rPr lang="nb-NO" dirty="0"/>
            </a:br>
            <a:r>
              <a:rPr lang="nb-NO" dirty="0"/>
              <a:t>samarbeid med</a:t>
            </a:r>
            <a:br>
              <a:rPr lang="nb-NO" dirty="0"/>
            </a:br>
            <a:r>
              <a:rPr lang="nb-NO" dirty="0"/>
              <a:t>eksterne aktører</a:t>
            </a:r>
          </a:p>
          <a:p>
            <a:r>
              <a:rPr lang="nb-NO" dirty="0"/>
              <a:t>Her kan dere</a:t>
            </a:r>
            <a:br>
              <a:rPr lang="nb-NO" dirty="0"/>
            </a:br>
            <a:r>
              <a:rPr lang="nb-NO" dirty="0"/>
              <a:t>finne inspirasjon</a:t>
            </a:r>
            <a:br>
              <a:rPr lang="nb-NO" dirty="0"/>
            </a:br>
            <a:r>
              <a:rPr lang="nb-NO" dirty="0"/>
              <a:t>til potensielle</a:t>
            </a:r>
            <a:br>
              <a:rPr lang="nb-NO" dirty="0"/>
            </a:br>
            <a:r>
              <a:rPr lang="nb-NO" dirty="0"/>
              <a:t>Sirkulær-</a:t>
            </a:r>
            <a:r>
              <a:rPr lang="nb-NO" dirty="0" err="1"/>
              <a:t>insj</a:t>
            </a:r>
            <a:r>
              <a:rPr lang="nb-NO" dirty="0"/>
              <a:t>!</a:t>
            </a:r>
          </a:p>
          <a:p>
            <a:endParaRPr lang="nb-NO" dirty="0"/>
          </a:p>
        </p:txBody>
      </p:sp>
      <p:pic>
        <p:nvPicPr>
          <p:cNvPr id="5" name="Bilde 4" descr="Et bilde som inneholder tekst, sko, klær, møbler&#10;&#10;Automatisk generert beskrivelse">
            <a:extLst>
              <a:ext uri="{FF2B5EF4-FFF2-40B4-BE49-F238E27FC236}">
                <a16:creationId xmlns:a16="http://schemas.microsoft.com/office/drawing/2014/main" id="{9162F8E7-7445-9251-03DA-ED1DF1069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1316" y="1455275"/>
            <a:ext cx="4051029" cy="5665291"/>
          </a:xfrm>
          <a:prstGeom prst="rect">
            <a:avLst/>
          </a:prstGeom>
        </p:spPr>
      </p:pic>
      <p:pic>
        <p:nvPicPr>
          <p:cNvPr id="7" name="Bilde 6" descr="Et bilde som inneholder hjul, tekst, Landkjøretøy, kjøretøy&#10;&#10;Automatisk generert beskrivelse">
            <a:extLst>
              <a:ext uri="{FF2B5EF4-FFF2-40B4-BE49-F238E27FC236}">
                <a16:creationId xmlns:a16="http://schemas.microsoft.com/office/drawing/2014/main" id="{81154F9C-DE34-C23F-FAC4-0B5B7B641E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0078"/>
          <a:stretch/>
        </p:blipFill>
        <p:spPr>
          <a:xfrm>
            <a:off x="10212345" y="1455275"/>
            <a:ext cx="3993022" cy="566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657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tekst, klær, kvinne, kjole&#10;&#10;Automatisk generert beskrivelse">
            <a:extLst>
              <a:ext uri="{FF2B5EF4-FFF2-40B4-BE49-F238E27FC236}">
                <a16:creationId xmlns:a16="http://schemas.microsoft.com/office/drawing/2014/main" id="{D8E633ED-5442-365B-C5A6-80B864096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145" y="125666"/>
            <a:ext cx="11598752" cy="797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368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 descr="Et bilde som inneholder tekst, plante, meny, utendørs&#10;&#10;Automatisk generert beskrivelse">
            <a:extLst>
              <a:ext uri="{FF2B5EF4-FFF2-40B4-BE49-F238E27FC236}">
                <a16:creationId xmlns:a16="http://schemas.microsoft.com/office/drawing/2014/main" id="{6E47E6DE-E1AF-6E7F-1E42-6EBE57F46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041" y="0"/>
            <a:ext cx="11528317" cy="810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043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 descr="Et bilde som inneholder tekst, skjermbilde, hjul, Trykk&#10;&#10;Automatisk generert beskrivelse">
            <a:extLst>
              <a:ext uri="{FF2B5EF4-FFF2-40B4-BE49-F238E27FC236}">
                <a16:creationId xmlns:a16="http://schemas.microsoft.com/office/drawing/2014/main" id="{CE99C7E8-FB56-9DB1-8F41-3D9DB01EB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367" y="117427"/>
            <a:ext cx="12225198" cy="799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79146"/>
      </p:ext>
    </p:extLst>
  </p:cSld>
  <p:clrMapOvr>
    <a:masterClrMapping/>
  </p:clrMapOvr>
</p:sld>
</file>

<file path=ppt/theme/theme1.xml><?xml version="1.0" encoding="utf-8"?>
<a:theme xmlns:a="http://schemas.openxmlformats.org/drawingml/2006/main" name="Forsider">
  <a:themeElements>
    <a:clrScheme name="Custom 1">
      <a:dk1>
        <a:sysClr val="windowText" lastClr="000000"/>
      </a:dk1>
      <a:lt1>
        <a:sysClr val="window" lastClr="FFFFFF"/>
      </a:lt1>
      <a:dk2>
        <a:srgbClr val="2A3442"/>
      </a:dk2>
      <a:lt2>
        <a:srgbClr val="EBEBEB"/>
      </a:lt2>
      <a:accent1>
        <a:srgbClr val="FF7A00"/>
      </a:accent1>
      <a:accent2>
        <a:srgbClr val="C8DAFF"/>
      </a:accent2>
      <a:accent3>
        <a:srgbClr val="D8EAD7"/>
      </a:accent3>
      <a:accent4>
        <a:srgbClr val="EAD6F1"/>
      </a:accent4>
      <a:accent5>
        <a:srgbClr val="EBFF6E"/>
      </a:accent5>
      <a:accent6>
        <a:srgbClr val="F4FFB1"/>
      </a:accent6>
      <a:hlink>
        <a:srgbClr val="FFC585"/>
      </a:hlink>
      <a:folHlink>
        <a:srgbClr val="FFE2E2"/>
      </a:folHlink>
    </a:clrScheme>
    <a:fontScheme name="FIVH_Rapportmal-reservefonter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smal_FIVH-2023_v3-1.potx" id="{A31A80A8-36C8-4A03-A865-C6801A7EB353}" vid="{99F9ECAE-D8CA-4DFA-962D-A2FBA074F4A7}"/>
    </a:ext>
  </a:extLst>
</a:theme>
</file>

<file path=ppt/theme/theme2.xml><?xml version="1.0" encoding="utf-8"?>
<a:theme xmlns:a="http://schemas.openxmlformats.org/drawingml/2006/main" name="Punkter">
  <a:themeElements>
    <a:clrScheme name="FIVH_profilfarger23_v2">
      <a:dk1>
        <a:sysClr val="windowText" lastClr="000000"/>
      </a:dk1>
      <a:lt1>
        <a:sysClr val="window" lastClr="FFFFFF"/>
      </a:lt1>
      <a:dk2>
        <a:srgbClr val="2A3442"/>
      </a:dk2>
      <a:lt2>
        <a:srgbClr val="EBEBEB"/>
      </a:lt2>
      <a:accent1>
        <a:srgbClr val="FF7A00"/>
      </a:accent1>
      <a:accent2>
        <a:srgbClr val="C8DAFF"/>
      </a:accent2>
      <a:accent3>
        <a:srgbClr val="D8EAD7"/>
      </a:accent3>
      <a:accent4>
        <a:srgbClr val="EAD6F1"/>
      </a:accent4>
      <a:accent5>
        <a:srgbClr val="EBFF6E"/>
      </a:accent5>
      <a:accent6>
        <a:srgbClr val="F4FFB1"/>
      </a:accent6>
      <a:hlink>
        <a:srgbClr val="FFC585"/>
      </a:hlink>
      <a:folHlink>
        <a:srgbClr val="FFE2E2"/>
      </a:folHlink>
    </a:clrScheme>
    <a:fontScheme name="FIVH_Rapportmal-reservefonter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smal_FIVH-2023_v3-1.potx" id="{A31A80A8-36C8-4A03-A865-C6801A7EB353}" vid="{971CD669-C3A7-4762-979A-6934ACC1AD4C}"/>
    </a:ext>
  </a:extLst>
</a:theme>
</file>

<file path=ppt/theme/theme3.xml><?xml version="1.0" encoding="utf-8"?>
<a:theme xmlns:a="http://schemas.openxmlformats.org/drawingml/2006/main" name="Krydder">
  <a:themeElements>
    <a:clrScheme name="FIVH_profilfarger23_v2">
      <a:dk1>
        <a:sysClr val="windowText" lastClr="000000"/>
      </a:dk1>
      <a:lt1>
        <a:sysClr val="window" lastClr="FFFFFF"/>
      </a:lt1>
      <a:dk2>
        <a:srgbClr val="2A3442"/>
      </a:dk2>
      <a:lt2>
        <a:srgbClr val="EBEBEB"/>
      </a:lt2>
      <a:accent1>
        <a:srgbClr val="FF7A00"/>
      </a:accent1>
      <a:accent2>
        <a:srgbClr val="C8DAFF"/>
      </a:accent2>
      <a:accent3>
        <a:srgbClr val="D8EAD7"/>
      </a:accent3>
      <a:accent4>
        <a:srgbClr val="EAD6F1"/>
      </a:accent4>
      <a:accent5>
        <a:srgbClr val="EBFF6E"/>
      </a:accent5>
      <a:accent6>
        <a:srgbClr val="F4FFB1"/>
      </a:accent6>
      <a:hlink>
        <a:srgbClr val="FFC585"/>
      </a:hlink>
      <a:folHlink>
        <a:srgbClr val="FFE2E2"/>
      </a:folHlink>
    </a:clrScheme>
    <a:fontScheme name="FIVH_Rapportmal-reservefonter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smal_FIVH-2023_v3-1.potx" id="{A31A80A8-36C8-4A03-A865-C6801A7EB353}" vid="{68D7BD83-8F7C-4B67-A6C0-593F534665C7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2b073a6-1816-4c99-b782-dc605216aad5">
      <Terms xmlns="http://schemas.microsoft.com/office/infopath/2007/PartnerControls"/>
    </lcf76f155ced4ddcb4097134ff3c332f>
    <TaxCatchAll xmlns="6bd9155e-7c9f-426b-97e2-09d38f8f852d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ABA8DFB733B94C9D4B0C611F3AF127" ma:contentTypeVersion="18" ma:contentTypeDescription="Create a new document." ma:contentTypeScope="" ma:versionID="3d0c43b95c289140bab96737346555e3">
  <xsd:schema xmlns:xsd="http://www.w3.org/2001/XMLSchema" xmlns:xs="http://www.w3.org/2001/XMLSchema" xmlns:p="http://schemas.microsoft.com/office/2006/metadata/properties" xmlns:ns2="b2b073a6-1816-4c99-b782-dc605216aad5" xmlns:ns3="6bd9155e-7c9f-426b-97e2-09d38f8f852d" targetNamespace="http://schemas.microsoft.com/office/2006/metadata/properties" ma:root="true" ma:fieldsID="ed92e6a599c22f21024a10ac7fc357f5" ns2:_="" ns3:_="">
    <xsd:import namespace="b2b073a6-1816-4c99-b782-dc605216aad5"/>
    <xsd:import namespace="6bd9155e-7c9f-426b-97e2-09d38f8f852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b073a6-1816-4c99-b782-dc605216aa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f9c565ea-c766-4ce0-9491-918e50597f7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d9155e-7c9f-426b-97e2-09d38f8f852d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3663e2b9-7123-4008-9c26-c52efb64d277}" ma:internalName="TaxCatchAll" ma:showField="CatchAllData" ma:web="6bd9155e-7c9f-426b-97e2-09d38f8f852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5F0AB58-B574-45E0-92CC-FC31C0CFBC3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F1D4E3E-23C7-4478-A790-34EE5B1A9715}">
  <ds:schemaRefs>
    <ds:schemaRef ds:uri="http://purl.org/dc/terms/"/>
    <ds:schemaRef ds:uri="http://purl.org/dc/dcmitype/"/>
    <ds:schemaRef ds:uri="http://schemas.microsoft.com/office/2006/documentManagement/types"/>
    <ds:schemaRef ds:uri="b2b073a6-1816-4c99-b782-dc605216aad5"/>
    <ds:schemaRef ds:uri="http://purl.org/dc/elements/1.1/"/>
    <ds:schemaRef ds:uri="http://schemas.microsoft.com/office/2006/metadata/properties"/>
    <ds:schemaRef ds:uri="6bd9155e-7c9f-426b-97e2-09d38f8f852d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A9310BA-957E-4C1F-BBF5-74363EBAC45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2b073a6-1816-4c99-b782-dc605216aad5"/>
    <ds:schemaRef ds:uri="6bd9155e-7c9f-426b-97e2-09d38f8f852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Presentasjonsmal_FIVH-2023_v3-1</Template>
  <TotalTime>10587</TotalTime>
  <Words>1247</Words>
  <Application>Microsoft Office PowerPoint</Application>
  <PresentationFormat>Egendefinert</PresentationFormat>
  <Paragraphs>145</Paragraphs>
  <Slides>33</Slides>
  <Notes>32</Notes>
  <HiddenSlides>0</HiddenSlides>
  <MMClips>1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3</vt:i4>
      </vt:variant>
      <vt:variant>
        <vt:lpstr>Lysbildetitler</vt:lpstr>
      </vt:variant>
      <vt:variant>
        <vt:i4>33</vt:i4>
      </vt:variant>
    </vt:vector>
  </HeadingPairs>
  <TitlesOfParts>
    <vt:vector size="42" baseType="lpstr">
      <vt:lpstr>Aptos</vt:lpstr>
      <vt:lpstr>Arial</vt:lpstr>
      <vt:lpstr>Calibri</vt:lpstr>
      <vt:lpstr>Georgia</vt:lpstr>
      <vt:lpstr>Georgia Pro</vt:lpstr>
      <vt:lpstr>Wingdings</vt:lpstr>
      <vt:lpstr>Forsider</vt:lpstr>
      <vt:lpstr>Punkter</vt:lpstr>
      <vt:lpstr>Krydder</vt:lpstr>
      <vt:lpstr>Sirkulær - fra prat til praksis</vt:lpstr>
      <vt:lpstr>Hva går jeg igjennom?</vt:lpstr>
      <vt:lpstr>PowerPoint-presentasjon</vt:lpstr>
      <vt:lpstr>Sirkulær</vt:lpstr>
      <vt:lpstr>Sirkulær</vt:lpstr>
      <vt:lpstr>Sirkulærguide</vt:lpstr>
      <vt:lpstr>PowerPoint-presentasjon</vt:lpstr>
      <vt:lpstr>PowerPoint-presentasjon</vt:lpstr>
      <vt:lpstr>PowerPoint-presentasjon</vt:lpstr>
      <vt:lpstr>Kan bestilles her</vt:lpstr>
      <vt:lpstr>Workshop</vt:lpstr>
      <vt:lpstr>Workshopen består av…</vt:lpstr>
      <vt:lpstr>Plastutfordringen</vt:lpstr>
      <vt:lpstr>PowerPoint-presentasjon</vt:lpstr>
      <vt:lpstr>Sirkulær-insj</vt:lpstr>
      <vt:lpstr>PowerPoint-presentasjon</vt:lpstr>
      <vt:lpstr>Sirkulær-insj</vt:lpstr>
      <vt:lpstr>PowerPoint-presentasjon</vt:lpstr>
      <vt:lpstr>PowerPoint-presentasjon</vt:lpstr>
      <vt:lpstr>PowerPoint-presentasjon</vt:lpstr>
      <vt:lpstr>Anbefalt rekkefølge</vt:lpstr>
      <vt:lpstr>PowerPoint-presentasjon</vt:lpstr>
      <vt:lpstr>PowerPoint-presentasjon</vt:lpstr>
      <vt:lpstr>PowerPoint-presentasjon</vt:lpstr>
      <vt:lpstr>PowerPoint-presentasjon</vt:lpstr>
      <vt:lpstr>Infosiden</vt:lpstr>
      <vt:lpstr>PowerPoint-presentasjon</vt:lpstr>
      <vt:lpstr>PowerPoint-presentasjon</vt:lpstr>
      <vt:lpstr>Spørsmål &amp; svar se utfyllende svar på de følgende sidene</vt:lpstr>
      <vt:lpstr>Hvor lang tid tar Sirkulær?</vt:lpstr>
      <vt:lpstr>For hvem er Sirkulær?</vt:lpstr>
      <vt:lpstr>Kobles opplegget til konkrete fag og kompetansemål?</vt:lpstr>
      <vt:lpstr>Har du fortsatt spørsmål?   Bare ta kontakt med oss!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>PptxGenJS Presentation</dc:subject>
  <dc:creator>Hanne Mork Hamre</dc:creator>
  <cp:lastModifiedBy>Hanne Mork Hamre</cp:lastModifiedBy>
  <cp:revision>4</cp:revision>
  <dcterms:created xsi:type="dcterms:W3CDTF">2024-08-24T06:36:00Z</dcterms:created>
  <dcterms:modified xsi:type="dcterms:W3CDTF">2024-09-04T13:31:58Z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0x0101006FABA8DFB733B94C9D4B0C611F3AF127</vt:lpwstr>
  </property>
  <property fmtid="{D5CDD505-2E9C-101B-9397-08002B2CF9AE}" pid="3" name="MediaServiceImageTags">
    <vt:lpwstr/>
  </property>
</Properties>
</file>